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oboto"/>
      <p:regular r:id="rId45"/>
      <p:bold r:id="rId46"/>
      <p:italic r:id="rId47"/>
      <p:boldItalic r:id="rId48"/>
    </p:embeddedFont>
    <p:embeddedFont>
      <p:font typeface="PT Sans Narrow"/>
      <p:regular r:id="rId49"/>
      <p:bold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1152">
          <p15:clr>
            <a:srgbClr val="A4A3A4"/>
          </p15:clr>
        </p15:guide>
      </p15:sldGuideLst>
    </p:ext>
    <p:ext uri="http://customooxmlschemas.google.com/">
      <go:slidesCustomData xmlns:go="http://customooxmlschemas.google.com/" r:id="rId55" roundtripDataSignature="AMtx7miW/iXhUkOgmYqiQTUTPkoUyYlv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115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PTSansNarrow-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regular.fntdata"/><Relationship Id="rId50" Type="http://schemas.openxmlformats.org/officeDocument/2006/relationships/font" Target="fonts/PTSansNarrow-bold.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fb12750a5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3fb12750a5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406a4d8a4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406a4d8a4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4335778acd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4335778acd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4335778acd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4335778acd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434cc59ad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434cc59ad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406178cd3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406178cd3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4335778acd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4335778acd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4335778acd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14335778acd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406efa8d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406efa8dc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406178cd3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406178cd3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406178cd3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406178cd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434cc59a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434cc59a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406178cd3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406178cd3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406178cd3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406178cd3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434cc59ad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434cc59ad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3fb12750a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3fb12750a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3fb12750a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13fb12750a5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fb12750a5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3fb12750a5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3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3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32"/>
          <p:cNvGrpSpPr/>
          <p:nvPr/>
        </p:nvGrpSpPr>
        <p:grpSpPr>
          <a:xfrm>
            <a:off x="1004144" y="1022025"/>
            <a:ext cx="7136668" cy="152400"/>
            <a:chOff x="1346429" y="1011300"/>
            <a:chExt cx="6452100" cy="152400"/>
          </a:xfrm>
        </p:grpSpPr>
        <p:cxnSp>
          <p:nvCxnSpPr>
            <p:cNvPr id="13" name="Google Shape;13;p3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3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32"/>
          <p:cNvGrpSpPr/>
          <p:nvPr/>
        </p:nvGrpSpPr>
        <p:grpSpPr>
          <a:xfrm>
            <a:off x="1004151" y="3969100"/>
            <a:ext cx="7136668" cy="152400"/>
            <a:chOff x="1346435" y="3969088"/>
            <a:chExt cx="6452100" cy="152400"/>
          </a:xfrm>
        </p:grpSpPr>
        <p:cxnSp>
          <p:nvCxnSpPr>
            <p:cNvPr id="16" name="Google Shape;16;p3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3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32"/>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9" name="Google Shape;19;p32"/>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4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1"/>
          <p:cNvSpPr txBox="1"/>
          <p:nvPr>
            <p:ph hasCustomPrompt="1" type="title"/>
          </p:nvPr>
        </p:nvSpPr>
        <p:spPr>
          <a:xfrm>
            <a:off x="311700" y="1304850"/>
            <a:ext cx="8520600" cy="1538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41"/>
          <p:cNvSpPr txBox="1"/>
          <p:nvPr>
            <p:ph idx="1" type="body"/>
          </p:nvPr>
        </p:nvSpPr>
        <p:spPr>
          <a:xfrm>
            <a:off x="311700" y="299565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9" name="Google Shape;59;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33"/>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4" name="Google Shape;24;p3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 name="Google Shape;2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34"/>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4"/>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29" name="Google Shape;29;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3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2" name="Google Shape;32;p35"/>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35"/>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3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7" name="Google Shape;3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3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3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38"/>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dk2"/>
              </a:buClr>
              <a:buSzPts val="5400"/>
              <a:buNone/>
              <a:defRPr b="0" sz="5400">
                <a:solidFill>
                  <a:schemeClr val="dk2"/>
                </a:solidFill>
              </a:defRPr>
            </a:lvl1pPr>
            <a:lvl2pPr lvl="1" algn="l">
              <a:lnSpc>
                <a:spcPct val="100000"/>
              </a:lnSpc>
              <a:spcBef>
                <a:spcPts val="0"/>
              </a:spcBef>
              <a:spcAft>
                <a:spcPts val="0"/>
              </a:spcAft>
              <a:buClr>
                <a:schemeClr val="dk2"/>
              </a:buClr>
              <a:buSzPts val="5400"/>
              <a:buNone/>
              <a:defRPr b="0" sz="5400">
                <a:solidFill>
                  <a:schemeClr val="dk2"/>
                </a:solidFill>
              </a:defRPr>
            </a:lvl2pPr>
            <a:lvl3pPr lvl="2" algn="l">
              <a:lnSpc>
                <a:spcPct val="100000"/>
              </a:lnSpc>
              <a:spcBef>
                <a:spcPts val="0"/>
              </a:spcBef>
              <a:spcAft>
                <a:spcPts val="0"/>
              </a:spcAft>
              <a:buClr>
                <a:schemeClr val="dk2"/>
              </a:buClr>
              <a:buSzPts val="5400"/>
              <a:buNone/>
              <a:defRPr b="0" sz="5400">
                <a:solidFill>
                  <a:schemeClr val="dk2"/>
                </a:solidFill>
              </a:defRPr>
            </a:lvl3pPr>
            <a:lvl4pPr lvl="3" algn="l">
              <a:lnSpc>
                <a:spcPct val="100000"/>
              </a:lnSpc>
              <a:spcBef>
                <a:spcPts val="0"/>
              </a:spcBef>
              <a:spcAft>
                <a:spcPts val="0"/>
              </a:spcAft>
              <a:buClr>
                <a:schemeClr val="dk2"/>
              </a:buClr>
              <a:buSzPts val="5400"/>
              <a:buNone/>
              <a:defRPr b="0" sz="5400">
                <a:solidFill>
                  <a:schemeClr val="dk2"/>
                </a:solidFill>
              </a:defRPr>
            </a:lvl4pPr>
            <a:lvl5pPr lvl="4" algn="l">
              <a:lnSpc>
                <a:spcPct val="100000"/>
              </a:lnSpc>
              <a:spcBef>
                <a:spcPts val="0"/>
              </a:spcBef>
              <a:spcAft>
                <a:spcPts val="0"/>
              </a:spcAft>
              <a:buClr>
                <a:schemeClr val="dk2"/>
              </a:buClr>
              <a:buSzPts val="5400"/>
              <a:buNone/>
              <a:defRPr b="0" sz="5400">
                <a:solidFill>
                  <a:schemeClr val="dk2"/>
                </a:solidFill>
              </a:defRPr>
            </a:lvl5pPr>
            <a:lvl6pPr lvl="5" algn="l">
              <a:lnSpc>
                <a:spcPct val="100000"/>
              </a:lnSpc>
              <a:spcBef>
                <a:spcPts val="0"/>
              </a:spcBef>
              <a:spcAft>
                <a:spcPts val="0"/>
              </a:spcAft>
              <a:buClr>
                <a:schemeClr val="dk2"/>
              </a:buClr>
              <a:buSzPts val="5400"/>
              <a:buNone/>
              <a:defRPr b="0" sz="5400">
                <a:solidFill>
                  <a:schemeClr val="dk2"/>
                </a:solidFill>
              </a:defRPr>
            </a:lvl6pPr>
            <a:lvl7pPr lvl="6" algn="l">
              <a:lnSpc>
                <a:spcPct val="100000"/>
              </a:lnSpc>
              <a:spcBef>
                <a:spcPts val="0"/>
              </a:spcBef>
              <a:spcAft>
                <a:spcPts val="0"/>
              </a:spcAft>
              <a:buClr>
                <a:schemeClr val="dk2"/>
              </a:buClr>
              <a:buSzPts val="5400"/>
              <a:buNone/>
              <a:defRPr b="0" sz="5400">
                <a:solidFill>
                  <a:schemeClr val="dk2"/>
                </a:solidFill>
              </a:defRPr>
            </a:lvl7pPr>
            <a:lvl8pPr lvl="7" algn="l">
              <a:lnSpc>
                <a:spcPct val="100000"/>
              </a:lnSpc>
              <a:spcBef>
                <a:spcPts val="0"/>
              </a:spcBef>
              <a:spcAft>
                <a:spcPts val="0"/>
              </a:spcAft>
              <a:buClr>
                <a:schemeClr val="dk2"/>
              </a:buClr>
              <a:buSzPts val="5400"/>
              <a:buNone/>
              <a:defRPr b="0" sz="5400">
                <a:solidFill>
                  <a:schemeClr val="dk2"/>
                </a:solidFill>
              </a:defRPr>
            </a:lvl8pPr>
            <a:lvl9pPr lvl="8" algn="l">
              <a:lnSpc>
                <a:spcPct val="100000"/>
              </a:lnSpc>
              <a:spcBef>
                <a:spcPts val="0"/>
              </a:spcBef>
              <a:spcAft>
                <a:spcPts val="0"/>
              </a:spcAft>
              <a:buClr>
                <a:schemeClr val="dk2"/>
              </a:buClr>
              <a:buSzPts val="5400"/>
              <a:buNone/>
              <a:defRPr b="0" sz="5400">
                <a:solidFill>
                  <a:schemeClr val="dk2"/>
                </a:solidFill>
              </a:defRPr>
            </a:lvl9pPr>
          </a:lstStyle>
          <a:p/>
        </p:txBody>
      </p:sp>
      <p:sp>
        <p:nvSpPr>
          <p:cNvPr id="44" name="Google Shape;4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3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 name="Google Shape;47;p3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39"/>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 name="Google Shape;49;p39"/>
          <p:cNvSpPr txBox="1"/>
          <p:nvPr>
            <p:ph idx="1" type="subTitle"/>
          </p:nvPr>
        </p:nvSpPr>
        <p:spPr>
          <a:xfrm>
            <a:off x="265500" y="27268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3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1" name="Google Shape;51;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40"/>
          <p:cNvSpPr txBox="1"/>
          <p:nvPr>
            <p:ph idx="1" type="body"/>
          </p:nvPr>
        </p:nvSpPr>
        <p:spPr>
          <a:xfrm>
            <a:off x="311700" y="4230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7" name="Google Shape;7;p3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8" name="Google Shape;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4.png"/><Relationship Id="rId4" Type="http://schemas.openxmlformats.org/officeDocument/2006/relationships/image" Target="../media/image37.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scikit-learn.org/stable/modules/naive_bayes.html#" TargetMode="External"/><Relationship Id="rId4" Type="http://schemas.openxmlformats.org/officeDocument/2006/relationships/hyperlink" Target="https://scikit-learn.org/stable/modules/naive_bayes.html#gaussian-naive-bayes" TargetMode="External"/><Relationship Id="rId11" Type="http://schemas.openxmlformats.org/officeDocument/2006/relationships/image" Target="../media/image26.png"/><Relationship Id="rId10" Type="http://schemas.openxmlformats.org/officeDocument/2006/relationships/image" Target="../media/image59.png"/><Relationship Id="rId9" Type="http://schemas.openxmlformats.org/officeDocument/2006/relationships/hyperlink" Target="https://scikit-learn.org/stable/modules/naive_bayes.html#out-of-core-naive-bayes-model-fitting" TargetMode="External"/><Relationship Id="rId5" Type="http://schemas.openxmlformats.org/officeDocument/2006/relationships/hyperlink" Target="https://scikit-learn.org/stable/modules/naive_bayes.html#multinomial-naive-bayes" TargetMode="External"/><Relationship Id="rId6" Type="http://schemas.openxmlformats.org/officeDocument/2006/relationships/hyperlink" Target="https://scikit-learn.org/stable/modules/naive_bayes.html#complement-naive-bayes" TargetMode="External"/><Relationship Id="rId7" Type="http://schemas.openxmlformats.org/officeDocument/2006/relationships/hyperlink" Target="https://scikit-learn.org/stable/modules/naive_bayes.html#bernoulli-naive-bayes" TargetMode="External"/><Relationship Id="rId8" Type="http://schemas.openxmlformats.org/officeDocument/2006/relationships/hyperlink" Target="https://scikit-learn.org/stable/modules/naive_bayes.html#categorical-naive-bay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43.png"/><Relationship Id="rId5"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42.png"/><Relationship Id="rId6"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medium.com/@dareyadewumi650?source=post_page-----10186dad0c5c--------------------------------" TargetMode="External"/><Relationship Id="rId4" Type="http://schemas.openxmlformats.org/officeDocument/2006/relationships/hyperlink" Target="https://data-flair.training/blogs/machine-learning-tutorial/" TargetMode="External"/><Relationship Id="rId5" Type="http://schemas.openxmlformats.org/officeDocument/2006/relationships/hyperlink" Target="https://medium.com/@dareyadewumi650/understanding-the-role-of-eigenvectors-and-eigenvalues-in-pca-dimensionality-reduction-10186dad0c5c" TargetMode="External"/><Relationship Id="rId6" Type="http://schemas.openxmlformats.org/officeDocument/2006/relationships/hyperlink" Target="http://lpsa.swarthmore.edu/BackGround/RevMat/MatrixReview.html" TargetMode="External"/><Relationship Id="rId7" Type="http://schemas.openxmlformats.org/officeDocument/2006/relationships/hyperlink" Target="http://cda.psych.uiuc.edu/statistical_learning_course/Jolliffe%20I.%20Principal%20Component%20Analysis%20(2ed.,%20Springer,%202002)(518s)_MVsa_.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6.png"/><Relationship Id="rId4" Type="http://schemas.openxmlformats.org/officeDocument/2006/relationships/image" Target="../media/image21.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4.png"/><Relationship Id="rId5"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7.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
          <p:cNvSpPr txBox="1"/>
          <p:nvPr>
            <p:ph type="ctrTitle"/>
          </p:nvPr>
        </p:nvSpPr>
        <p:spPr>
          <a:xfrm>
            <a:off x="493350" y="2571750"/>
            <a:ext cx="8205600" cy="797700"/>
          </a:xfrm>
          <a:prstGeom prst="rect">
            <a:avLst/>
          </a:prstGeom>
          <a:noFill/>
          <a:ln>
            <a:noFill/>
          </a:ln>
        </p:spPr>
        <p:txBody>
          <a:bodyPr anchorCtr="0" anchor="b" bIns="91425" lIns="91425" spcFirstLastPara="1" rIns="91425" wrap="square" tIns="91425">
            <a:normAutofit fontScale="90000"/>
          </a:bodyPr>
          <a:lstStyle/>
          <a:p>
            <a:pPr indent="0" lvl="0" marL="1828800" rtl="0" algn="l">
              <a:lnSpc>
                <a:spcPct val="100000"/>
              </a:lnSpc>
              <a:spcBef>
                <a:spcPts val="0"/>
              </a:spcBef>
              <a:spcAft>
                <a:spcPts val="0"/>
              </a:spcAft>
              <a:buSzPct val="122727"/>
              <a:buNone/>
            </a:pPr>
            <a:r>
              <a:rPr lang="en" sz="4400">
                <a:solidFill>
                  <a:srgbClr val="9900FF"/>
                </a:solidFill>
                <a:latin typeface="Impact"/>
                <a:ea typeface="Impact"/>
                <a:cs typeface="Impact"/>
                <a:sym typeface="Impact"/>
              </a:rPr>
              <a:t>   </a:t>
            </a:r>
            <a:r>
              <a:rPr lang="en" sz="4400">
                <a:solidFill>
                  <a:srgbClr val="9900FF"/>
                </a:solidFill>
                <a:latin typeface="Impact"/>
                <a:ea typeface="Impact"/>
                <a:cs typeface="Impact"/>
                <a:sym typeface="Impact"/>
              </a:rPr>
              <a:t>FACE   RECOGNITION</a:t>
            </a:r>
            <a:endParaRPr sz="4400">
              <a:solidFill>
                <a:srgbClr val="9900FF"/>
              </a:solidFill>
              <a:latin typeface="Impact"/>
              <a:ea typeface="Impact"/>
              <a:cs typeface="Impact"/>
              <a:sym typeface="Impact"/>
            </a:endParaRPr>
          </a:p>
        </p:txBody>
      </p:sp>
      <p:sp>
        <p:nvSpPr>
          <p:cNvPr id="67" name="Google Shape;67;p1"/>
          <p:cNvSpPr txBox="1"/>
          <p:nvPr>
            <p:ph idx="1" type="subTitle"/>
          </p:nvPr>
        </p:nvSpPr>
        <p:spPr>
          <a:xfrm>
            <a:off x="2130875" y="3695588"/>
            <a:ext cx="4818000" cy="2517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ctr">
              <a:lnSpc>
                <a:spcPct val="100000"/>
              </a:lnSpc>
              <a:spcBef>
                <a:spcPts val="0"/>
              </a:spcBef>
              <a:spcAft>
                <a:spcPts val="0"/>
              </a:spcAft>
              <a:buSzPct val="40310"/>
              <a:buNone/>
            </a:pPr>
            <a:r>
              <a:rPr b="1" lang="en" sz="5953"/>
              <a:t>Supervised by: Professor John Kim</a:t>
            </a:r>
            <a:endParaRPr b="1" sz="5953"/>
          </a:p>
          <a:p>
            <a:pPr indent="0" lvl="0" marL="0" rtl="0" algn="ctr">
              <a:lnSpc>
                <a:spcPct val="100000"/>
              </a:lnSpc>
              <a:spcBef>
                <a:spcPts val="0"/>
              </a:spcBef>
              <a:spcAft>
                <a:spcPts val="0"/>
              </a:spcAft>
              <a:buSzPct val="100000"/>
              <a:buNone/>
            </a:pPr>
            <a:r>
              <a:t/>
            </a:r>
            <a:endParaRPr b="1"/>
          </a:p>
          <a:p>
            <a:pPr indent="0" lvl="0" marL="0" rtl="0" algn="ctr">
              <a:lnSpc>
                <a:spcPct val="100000"/>
              </a:lnSpc>
              <a:spcBef>
                <a:spcPts val="0"/>
              </a:spcBef>
              <a:spcAft>
                <a:spcPts val="0"/>
              </a:spcAft>
              <a:buSzPct val="75000"/>
              <a:buNone/>
            </a:pPr>
            <a:r>
              <a:t/>
            </a:r>
            <a:endParaRPr b="1" sz="3200"/>
          </a:p>
        </p:txBody>
      </p:sp>
      <p:pic>
        <p:nvPicPr>
          <p:cNvPr id="68" name="Google Shape;68;p1"/>
          <p:cNvPicPr preferRelativeResize="0"/>
          <p:nvPr/>
        </p:nvPicPr>
        <p:blipFill rotWithShape="1">
          <a:blip r:embed="rId3">
            <a:alphaModFix/>
          </a:blip>
          <a:srcRect b="0" l="0" r="0" t="0"/>
          <a:stretch/>
        </p:blipFill>
        <p:spPr>
          <a:xfrm>
            <a:off x="3022975" y="123850"/>
            <a:ext cx="2327299" cy="1954125"/>
          </a:xfrm>
          <a:prstGeom prst="rect">
            <a:avLst/>
          </a:prstGeom>
          <a:noFill/>
          <a:ln>
            <a:noFill/>
          </a:ln>
        </p:spPr>
      </p:pic>
      <p:sp>
        <p:nvSpPr>
          <p:cNvPr id="69" name="Google Shape;69;p1"/>
          <p:cNvSpPr txBox="1"/>
          <p:nvPr/>
        </p:nvSpPr>
        <p:spPr>
          <a:xfrm>
            <a:off x="1941925" y="4114800"/>
            <a:ext cx="4818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2400"/>
              <a:buFont typeface="Arial"/>
              <a:buNone/>
            </a:pPr>
            <a:r>
              <a:rPr b="1" lang="en" sz="1600">
                <a:solidFill>
                  <a:schemeClr val="dk2"/>
                </a:solidFill>
                <a:latin typeface="Open Sans"/>
                <a:ea typeface="Open Sans"/>
                <a:cs typeface="Open Sans"/>
                <a:sym typeface="Open Sans"/>
              </a:rPr>
              <a:t>Prepared by: 	Savita Khadse(27565948)</a:t>
            </a:r>
            <a:endParaRPr b="1" sz="1600">
              <a:solidFill>
                <a:schemeClr val="dk2"/>
              </a:solidFill>
              <a:latin typeface="Open Sans"/>
              <a:ea typeface="Open Sans"/>
              <a:cs typeface="Open Sans"/>
              <a:sym typeface="Open Sans"/>
            </a:endParaRPr>
          </a:p>
          <a:p>
            <a:pPr indent="0" lvl="0" marL="1371600" rtl="0" algn="l">
              <a:spcBef>
                <a:spcPts val="0"/>
              </a:spcBef>
              <a:spcAft>
                <a:spcPts val="0"/>
              </a:spcAft>
              <a:buClr>
                <a:srgbClr val="000000"/>
              </a:buClr>
              <a:buSzPts val="2400"/>
              <a:buFont typeface="Arial"/>
              <a:buNone/>
            </a:pPr>
            <a:r>
              <a:rPr b="1" lang="en" sz="1600">
                <a:solidFill>
                  <a:schemeClr val="dk2"/>
                </a:solidFill>
                <a:latin typeface="Open Sans"/>
                <a:ea typeface="Open Sans"/>
                <a:cs typeface="Open Sans"/>
                <a:sym typeface="Open Sans"/>
              </a:rPr>
              <a:t>Samee Peerzade(</a:t>
            </a:r>
            <a:r>
              <a:rPr b="1" i="1" lang="en" sz="1600">
                <a:solidFill>
                  <a:srgbClr val="292929"/>
                </a:solidFill>
                <a:highlight>
                  <a:srgbClr val="FFFFFF"/>
                </a:highlight>
                <a:latin typeface="Open Sans"/>
                <a:ea typeface="Open Sans"/>
                <a:cs typeface="Open Sans"/>
                <a:sym typeface="Open Sans"/>
              </a:rPr>
              <a:t>59638609)</a:t>
            </a:r>
            <a:endParaRPr sz="600">
              <a:latin typeface="Open Sans"/>
              <a:ea typeface="Open Sans"/>
              <a:cs typeface="Open Sans"/>
              <a:sym typeface="Open Sans"/>
            </a:endParaRPr>
          </a:p>
        </p:txBody>
      </p:sp>
      <p:sp>
        <p:nvSpPr>
          <p:cNvPr id="70" name="Google Shape;70;p1"/>
          <p:cNvSpPr txBox="1"/>
          <p:nvPr/>
        </p:nvSpPr>
        <p:spPr>
          <a:xfrm>
            <a:off x="1245775" y="1931425"/>
            <a:ext cx="6285600" cy="732000"/>
          </a:xfrm>
          <a:prstGeom prst="rect">
            <a:avLst/>
          </a:prstGeom>
          <a:noFill/>
          <a:ln>
            <a:noFill/>
          </a:ln>
        </p:spPr>
        <p:txBody>
          <a:bodyPr anchorCtr="0" anchor="t" bIns="91425" lIns="91425" spcFirstLastPara="1" rIns="91425" wrap="square" tIns="91425">
            <a:spAutoFit/>
          </a:bodyPr>
          <a:lstStyle/>
          <a:p>
            <a:pPr indent="0" lvl="0" marL="1371600" rtl="0" algn="l">
              <a:lnSpc>
                <a:spcPct val="115000"/>
              </a:lnSpc>
              <a:spcBef>
                <a:spcPts val="0"/>
              </a:spcBef>
              <a:spcAft>
                <a:spcPts val="0"/>
              </a:spcAft>
              <a:buNone/>
            </a:pPr>
            <a:r>
              <a:rPr b="1" lang="en" sz="1700">
                <a:solidFill>
                  <a:srgbClr val="FF9900"/>
                </a:solidFill>
              </a:rPr>
              <a:t>     		SWE 557</a:t>
            </a:r>
            <a:endParaRPr b="1" sz="1700">
              <a:solidFill>
                <a:srgbClr val="FF9900"/>
              </a:solidFill>
            </a:endParaRPr>
          </a:p>
          <a:p>
            <a:pPr indent="457200" lvl="0" marL="457200" rtl="0" algn="l">
              <a:lnSpc>
                <a:spcPct val="115000"/>
              </a:lnSpc>
              <a:spcBef>
                <a:spcPts val="0"/>
              </a:spcBef>
              <a:spcAft>
                <a:spcPts val="0"/>
              </a:spcAft>
              <a:buNone/>
            </a:pPr>
            <a:r>
              <a:rPr b="1" lang="en" sz="1600">
                <a:solidFill>
                  <a:srgbClr val="FF9900"/>
                </a:solidFill>
              </a:rPr>
              <a:t>Artificial Intelligence and Machine Learning</a:t>
            </a:r>
            <a:endParaRPr sz="1100">
              <a:solidFill>
                <a:srgbClr val="FF9900"/>
              </a:solidFill>
              <a:latin typeface="Open Sans"/>
              <a:ea typeface="Open Sans"/>
              <a:cs typeface="Open Sans"/>
              <a:sym typeface="Open Sans"/>
            </a:endParaRPr>
          </a:p>
        </p:txBody>
      </p:sp>
      <p:sp>
        <p:nvSpPr>
          <p:cNvPr id="71" name="Google Shape;71;p1"/>
          <p:cNvSpPr txBox="1"/>
          <p:nvPr/>
        </p:nvSpPr>
        <p:spPr>
          <a:xfrm>
            <a:off x="2165675" y="3187325"/>
            <a:ext cx="4818000" cy="369300"/>
          </a:xfrm>
          <a:prstGeom prst="rect">
            <a:avLst/>
          </a:prstGeom>
          <a:noFill/>
          <a:ln>
            <a:noFill/>
          </a:ln>
        </p:spPr>
        <p:txBody>
          <a:bodyPr anchorCtr="0" anchor="b" bIns="91425" lIns="91425" spcFirstLastPara="1" rIns="91425" wrap="square" tIns="91425">
            <a:spAutoFit/>
          </a:bodyPr>
          <a:lstStyle/>
          <a:p>
            <a:pPr indent="457200" lvl="0" marL="0" rtl="0" algn="l">
              <a:lnSpc>
                <a:spcPct val="115000"/>
              </a:lnSpc>
              <a:spcBef>
                <a:spcPts val="0"/>
              </a:spcBef>
              <a:spcAft>
                <a:spcPts val="0"/>
              </a:spcAft>
              <a:buNone/>
            </a:pPr>
            <a:r>
              <a:rPr i="1" lang="en" sz="1200">
                <a:latin typeface="Georgia"/>
                <a:ea typeface="Georgia"/>
                <a:cs typeface="Georgia"/>
                <a:sym typeface="Georgia"/>
              </a:rPr>
              <a:t>(Comparing Logistic, SVM and Naive Bayes algorithms)</a:t>
            </a:r>
            <a:endParaRPr sz="800">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3fb12750a5_0_210"/>
          <p:cNvSpPr txBox="1"/>
          <p:nvPr>
            <p:ph idx="1" type="body"/>
          </p:nvPr>
        </p:nvSpPr>
        <p:spPr>
          <a:xfrm>
            <a:off x="311700" y="246100"/>
            <a:ext cx="8520600" cy="474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t>So our goal is to reduce this error! There are lots of ways to minimize this error(distance between the line and the data points like sum of squared errors, Sum of Absolute errors, Root Mean squared error etc.</a:t>
            </a:r>
            <a:endParaRPr b="1" sz="1200"/>
          </a:p>
        </p:txBody>
      </p:sp>
      <p:pic>
        <p:nvPicPr>
          <p:cNvPr id="147" name="Google Shape;147;g13fb12750a5_0_210"/>
          <p:cNvPicPr preferRelativeResize="0"/>
          <p:nvPr/>
        </p:nvPicPr>
        <p:blipFill>
          <a:blip r:embed="rId3">
            <a:alphaModFix/>
          </a:blip>
          <a:stretch>
            <a:fillRect/>
          </a:stretch>
        </p:blipFill>
        <p:spPr>
          <a:xfrm>
            <a:off x="394900" y="857275"/>
            <a:ext cx="8596500" cy="2785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7"/>
          <p:cNvSpPr txBox="1"/>
          <p:nvPr>
            <p:ph type="title"/>
          </p:nvPr>
        </p:nvSpPr>
        <p:spPr>
          <a:xfrm>
            <a:off x="311700" y="148275"/>
            <a:ext cx="8520600" cy="47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2440"/>
              <a:t>Classification Algorithm</a:t>
            </a:r>
            <a:endParaRPr sz="2540"/>
          </a:p>
        </p:txBody>
      </p:sp>
      <p:sp>
        <p:nvSpPr>
          <p:cNvPr id="153" name="Google Shape;153;p7"/>
          <p:cNvSpPr txBox="1"/>
          <p:nvPr>
            <p:ph idx="1" type="body"/>
          </p:nvPr>
        </p:nvSpPr>
        <p:spPr>
          <a:xfrm>
            <a:off x="94475" y="582450"/>
            <a:ext cx="8932800" cy="4445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1800"/>
              <a:buNone/>
            </a:pPr>
            <a:r>
              <a:rPr b="1" lang="en" sz="1300"/>
              <a:t>Classification algorithm</a:t>
            </a:r>
            <a:r>
              <a:rPr lang="en" sz="1300"/>
              <a:t> is one of the most important aspect of supervised learning. </a:t>
            </a:r>
            <a:r>
              <a:rPr lang="en" sz="1350">
                <a:solidFill>
                  <a:srgbClr val="444444"/>
                </a:solidFill>
                <a:highlight>
                  <a:schemeClr val="lt1"/>
                </a:highlight>
                <a:latin typeface="Georgia"/>
                <a:ea typeface="Georgia"/>
                <a:cs typeface="Georgia"/>
                <a:sym typeface="Georgia"/>
              </a:rPr>
              <a:t>We will discuss the various classification algorithms like </a:t>
            </a:r>
            <a:r>
              <a:rPr lang="en" sz="1350">
                <a:solidFill>
                  <a:srgbClr val="444444"/>
                </a:solidFill>
                <a:latin typeface="Georgia"/>
                <a:ea typeface="Georgia"/>
                <a:cs typeface="Georgia"/>
                <a:sym typeface="Georgia"/>
              </a:rPr>
              <a:t>logistic regression</a:t>
            </a:r>
            <a:r>
              <a:rPr lang="en" sz="1350">
                <a:solidFill>
                  <a:srgbClr val="444444"/>
                </a:solidFill>
                <a:highlight>
                  <a:schemeClr val="lt1"/>
                </a:highlight>
                <a:latin typeface="Georgia"/>
                <a:ea typeface="Georgia"/>
                <a:cs typeface="Georgia"/>
                <a:sym typeface="Georgia"/>
              </a:rPr>
              <a:t>, </a:t>
            </a:r>
            <a:r>
              <a:rPr lang="en" sz="1350">
                <a:solidFill>
                  <a:srgbClr val="444444"/>
                </a:solidFill>
                <a:latin typeface="Georgia"/>
                <a:ea typeface="Georgia"/>
                <a:cs typeface="Georgia"/>
                <a:sym typeface="Georgia"/>
              </a:rPr>
              <a:t>naive bayes</a:t>
            </a:r>
            <a:r>
              <a:rPr lang="en" sz="1350">
                <a:solidFill>
                  <a:srgbClr val="444444"/>
                </a:solidFill>
                <a:highlight>
                  <a:schemeClr val="lt1"/>
                </a:highlight>
                <a:latin typeface="Georgia"/>
                <a:ea typeface="Georgia"/>
                <a:cs typeface="Georgia"/>
                <a:sym typeface="Georgia"/>
              </a:rPr>
              <a:t>, </a:t>
            </a:r>
            <a:r>
              <a:rPr lang="en" sz="1350">
                <a:solidFill>
                  <a:srgbClr val="444444"/>
                </a:solidFill>
                <a:latin typeface="Georgia"/>
                <a:ea typeface="Georgia"/>
                <a:cs typeface="Georgia"/>
                <a:sym typeface="Georgia"/>
              </a:rPr>
              <a:t>Support vector Machines(SVM)</a:t>
            </a:r>
            <a:r>
              <a:rPr lang="en" sz="1350">
                <a:solidFill>
                  <a:srgbClr val="444444"/>
                </a:solidFill>
                <a:highlight>
                  <a:schemeClr val="lt1"/>
                </a:highlight>
                <a:latin typeface="Georgia"/>
                <a:ea typeface="Georgia"/>
                <a:cs typeface="Georgia"/>
                <a:sym typeface="Georgia"/>
              </a:rPr>
              <a:t> in detail </a:t>
            </a:r>
            <a:r>
              <a:rPr lang="en" sz="1350">
                <a:solidFill>
                  <a:srgbClr val="444444"/>
                </a:solidFill>
                <a:latin typeface="Georgia"/>
                <a:ea typeface="Georgia"/>
                <a:cs typeface="Georgia"/>
                <a:sym typeface="Georgia"/>
              </a:rPr>
              <a:t>as we have used it in this project</a:t>
            </a:r>
            <a:r>
              <a:rPr lang="en" sz="1350">
                <a:solidFill>
                  <a:srgbClr val="444444"/>
                </a:solidFill>
                <a:highlight>
                  <a:schemeClr val="lt1"/>
                </a:highlight>
                <a:latin typeface="Georgia"/>
                <a:ea typeface="Georgia"/>
                <a:cs typeface="Georgia"/>
                <a:sym typeface="Georgia"/>
              </a:rPr>
              <a:t>.</a:t>
            </a:r>
            <a:endParaRPr b="1" sz="1200"/>
          </a:p>
          <a:p>
            <a:pPr indent="0" lvl="0" marL="0" rtl="0" algn="l">
              <a:lnSpc>
                <a:spcPct val="115000"/>
              </a:lnSpc>
              <a:spcBef>
                <a:spcPts val="1200"/>
              </a:spcBef>
              <a:spcAft>
                <a:spcPts val="0"/>
              </a:spcAft>
              <a:buSzPts val="1800"/>
              <a:buNone/>
            </a:pPr>
            <a:r>
              <a:rPr b="1" lang="en" sz="1200"/>
              <a:t>Logistic regression</a:t>
            </a:r>
            <a:r>
              <a:rPr lang="en" sz="1200"/>
              <a:t> is algorithm is the simplest classification algorithm used for binary or multi-classification problems. Using linear regression we cannot divide outcome into categories and so in such cases we can use logistic regression and sigmoid function. </a:t>
            </a:r>
            <a:endParaRPr sz="1200"/>
          </a:p>
          <a:p>
            <a:pPr indent="0" lvl="0" marL="0" rtl="0" algn="l">
              <a:lnSpc>
                <a:spcPct val="115000"/>
              </a:lnSpc>
              <a:spcBef>
                <a:spcPts val="1200"/>
              </a:spcBef>
              <a:spcAft>
                <a:spcPts val="0"/>
              </a:spcAft>
              <a:buSzPts val="1800"/>
              <a:buNone/>
            </a:pPr>
            <a:r>
              <a:rPr lang="en" sz="1200"/>
              <a:t>For example we have data of students marks vs hours of study as below:</a:t>
            </a:r>
            <a:endParaRPr sz="1200"/>
          </a:p>
          <a:p>
            <a:pPr indent="0" lvl="0" marL="0" rtl="0" algn="l">
              <a:lnSpc>
                <a:spcPct val="115000"/>
              </a:lnSpc>
              <a:spcBef>
                <a:spcPts val="1200"/>
              </a:spcBef>
              <a:spcAft>
                <a:spcPts val="1200"/>
              </a:spcAft>
              <a:buSzPts val="1800"/>
              <a:buNone/>
            </a:pPr>
            <a:r>
              <a:t/>
            </a:r>
            <a:endParaRPr sz="1500"/>
          </a:p>
        </p:txBody>
      </p:sp>
      <p:pic>
        <p:nvPicPr>
          <p:cNvPr id="154" name="Google Shape;154;p7"/>
          <p:cNvPicPr preferRelativeResize="0"/>
          <p:nvPr/>
        </p:nvPicPr>
        <p:blipFill>
          <a:blip r:embed="rId3">
            <a:alphaModFix/>
          </a:blip>
          <a:stretch>
            <a:fillRect/>
          </a:stretch>
        </p:blipFill>
        <p:spPr>
          <a:xfrm>
            <a:off x="1207150" y="2501474"/>
            <a:ext cx="6266675" cy="2472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8"/>
          <p:cNvSpPr txBox="1"/>
          <p:nvPr>
            <p:ph type="title"/>
          </p:nvPr>
        </p:nvSpPr>
        <p:spPr>
          <a:xfrm>
            <a:off x="311700" y="67675"/>
            <a:ext cx="8520600" cy="498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1386"/>
              <a:buNone/>
            </a:pPr>
            <a:r>
              <a:rPr lang="en" sz="2740"/>
              <a:t>Logistic regression continued….</a:t>
            </a:r>
            <a:endParaRPr sz="2740"/>
          </a:p>
        </p:txBody>
      </p:sp>
      <p:sp>
        <p:nvSpPr>
          <p:cNvPr id="160" name="Google Shape;160;p8"/>
          <p:cNvSpPr txBox="1"/>
          <p:nvPr>
            <p:ph idx="1" type="body"/>
          </p:nvPr>
        </p:nvSpPr>
        <p:spPr>
          <a:xfrm>
            <a:off x="311700" y="525025"/>
            <a:ext cx="8520600" cy="4469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600"/>
              <a:t>In this example, first graph we have linear regression where we can determine marks will increase as hours of study increases but to decide if student fails or pass using this data we need to use sigmoid function.</a:t>
            </a:r>
            <a:r>
              <a:rPr lang="en"/>
              <a:t>																															</a:t>
            </a:r>
            <a:r>
              <a:rPr lang="en" sz="1300"/>
              <a:t>y= ln(p/1-p) 	</a:t>
            </a:r>
            <a:r>
              <a:rPr lang="en"/>
              <a:t>																</a:t>
            </a:r>
            <a:r>
              <a:rPr lang="en" sz="1300"/>
              <a:t>So, m*x+c = ln(p/1-p)</a:t>
            </a:r>
            <a:endParaRPr sz="1300"/>
          </a:p>
          <a:p>
            <a:pPr indent="0" lvl="0" marL="0" rtl="0" algn="l">
              <a:lnSpc>
                <a:spcPct val="115000"/>
              </a:lnSpc>
              <a:spcBef>
                <a:spcPts val="1200"/>
              </a:spcBef>
              <a:spcAft>
                <a:spcPts val="1200"/>
              </a:spcAft>
              <a:buSzPts val="1800"/>
              <a:buNone/>
            </a:pPr>
            <a:r>
              <a:rPr lang="en"/>
              <a:t>			</a:t>
            </a:r>
            <a:r>
              <a:rPr lang="en" sz="1300"/>
              <a:t>		</a:t>
            </a:r>
            <a:r>
              <a:rPr lang="en" sz="1200"/>
              <a:t>Here, depending on values of x we have created sigmoid curve and threshold value. </a:t>
            </a:r>
            <a:r>
              <a:rPr lang="en" sz="1300"/>
              <a:t>											</a:t>
            </a:r>
            <a:endParaRPr/>
          </a:p>
        </p:txBody>
      </p:sp>
      <p:pic>
        <p:nvPicPr>
          <p:cNvPr id="161" name="Google Shape;161;p8"/>
          <p:cNvPicPr preferRelativeResize="0"/>
          <p:nvPr/>
        </p:nvPicPr>
        <p:blipFill>
          <a:blip r:embed="rId3">
            <a:alphaModFix/>
          </a:blip>
          <a:stretch>
            <a:fillRect/>
          </a:stretch>
        </p:blipFill>
        <p:spPr>
          <a:xfrm>
            <a:off x="539425" y="1653325"/>
            <a:ext cx="1634475" cy="1147750"/>
          </a:xfrm>
          <a:prstGeom prst="rect">
            <a:avLst/>
          </a:prstGeom>
          <a:noFill/>
          <a:ln>
            <a:noFill/>
          </a:ln>
        </p:spPr>
      </p:pic>
      <p:cxnSp>
        <p:nvCxnSpPr>
          <p:cNvPr id="162" name="Google Shape;162;p8"/>
          <p:cNvCxnSpPr/>
          <p:nvPr/>
        </p:nvCxnSpPr>
        <p:spPr>
          <a:xfrm flipH="1" rot="10800000">
            <a:off x="2362350" y="2098900"/>
            <a:ext cx="1070700" cy="10500"/>
          </a:xfrm>
          <a:prstGeom prst="straightConnector1">
            <a:avLst/>
          </a:prstGeom>
          <a:noFill/>
          <a:ln cap="flat" cmpd="sng" w="38100">
            <a:solidFill>
              <a:schemeClr val="dk2"/>
            </a:solidFill>
            <a:prstDash val="solid"/>
            <a:round/>
            <a:headEnd len="med" w="med" type="none"/>
            <a:tailEnd len="med" w="med" type="triangle"/>
          </a:ln>
        </p:spPr>
      </p:cxnSp>
      <p:pic>
        <p:nvPicPr>
          <p:cNvPr id="163" name="Google Shape;163;p8"/>
          <p:cNvPicPr preferRelativeResize="0"/>
          <p:nvPr/>
        </p:nvPicPr>
        <p:blipFill>
          <a:blip r:embed="rId4">
            <a:alphaModFix/>
          </a:blip>
          <a:stretch>
            <a:fillRect/>
          </a:stretch>
        </p:blipFill>
        <p:spPr>
          <a:xfrm>
            <a:off x="1518375" y="2981200"/>
            <a:ext cx="4806400" cy="2013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0"/>
          <p:cNvSpPr txBox="1"/>
          <p:nvPr>
            <p:ph type="title"/>
          </p:nvPr>
        </p:nvSpPr>
        <p:spPr>
          <a:xfrm>
            <a:off x="311700" y="0"/>
            <a:ext cx="8520600" cy="500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6363"/>
              <a:buNone/>
            </a:pPr>
            <a:r>
              <a:rPr lang="en" sz="2933"/>
              <a:t>Support Vector Machine</a:t>
            </a:r>
            <a:endParaRPr sz="2933"/>
          </a:p>
          <a:p>
            <a:pPr indent="0" lvl="0" marL="0" rtl="0" algn="l">
              <a:lnSpc>
                <a:spcPct val="100000"/>
              </a:lnSpc>
              <a:spcBef>
                <a:spcPts val="0"/>
              </a:spcBef>
              <a:spcAft>
                <a:spcPts val="0"/>
              </a:spcAft>
              <a:buSzPct val="111111"/>
              <a:buNone/>
            </a:pPr>
            <a:r>
              <a:t/>
            </a:r>
            <a:endParaRPr/>
          </a:p>
        </p:txBody>
      </p:sp>
      <p:sp>
        <p:nvSpPr>
          <p:cNvPr id="169" name="Google Shape;169;p10"/>
          <p:cNvSpPr txBox="1"/>
          <p:nvPr>
            <p:ph idx="1" type="body"/>
          </p:nvPr>
        </p:nvSpPr>
        <p:spPr>
          <a:xfrm>
            <a:off x="65625" y="1266325"/>
            <a:ext cx="9035100" cy="3709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 </a:t>
            </a:r>
            <a:endParaRPr/>
          </a:p>
        </p:txBody>
      </p:sp>
      <p:pic>
        <p:nvPicPr>
          <p:cNvPr id="170" name="Google Shape;170;p10"/>
          <p:cNvPicPr preferRelativeResize="0"/>
          <p:nvPr/>
        </p:nvPicPr>
        <p:blipFill>
          <a:blip r:embed="rId3">
            <a:alphaModFix/>
          </a:blip>
          <a:stretch>
            <a:fillRect/>
          </a:stretch>
        </p:blipFill>
        <p:spPr>
          <a:xfrm>
            <a:off x="65625" y="2768350"/>
            <a:ext cx="4593976" cy="1989576"/>
          </a:xfrm>
          <a:prstGeom prst="rect">
            <a:avLst/>
          </a:prstGeom>
          <a:noFill/>
          <a:ln>
            <a:noFill/>
          </a:ln>
        </p:spPr>
      </p:pic>
      <p:sp>
        <p:nvSpPr>
          <p:cNvPr id="171" name="Google Shape;171;p10"/>
          <p:cNvSpPr txBox="1"/>
          <p:nvPr/>
        </p:nvSpPr>
        <p:spPr>
          <a:xfrm>
            <a:off x="65625" y="459400"/>
            <a:ext cx="8851500" cy="186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444444"/>
                </a:solidFill>
                <a:highlight>
                  <a:srgbClr val="FFFFFF"/>
                </a:highlight>
                <a:latin typeface="Georgia"/>
                <a:ea typeface="Georgia"/>
                <a:cs typeface="Georgia"/>
                <a:sym typeface="Georgia"/>
              </a:rPr>
              <a:t>Support vector Machine</a:t>
            </a:r>
            <a:r>
              <a:rPr lang="en" sz="1800">
                <a:solidFill>
                  <a:srgbClr val="444444"/>
                </a:solidFill>
                <a:highlight>
                  <a:srgbClr val="FFFFFF"/>
                </a:highlight>
                <a:latin typeface="Georgia"/>
                <a:ea typeface="Georgia"/>
                <a:cs typeface="Georgia"/>
                <a:sym typeface="Georgia"/>
              </a:rPr>
              <a:t> is a supervised learning method that looks at data and sorts it into two categories. It is the most popular algorithm for classification in Machine learning algorithms. The mathematical background is quintessential in building the foundational block for the geometrical distinction between the two classes. </a:t>
            </a:r>
            <a:endParaRPr sz="1800">
              <a:solidFill>
                <a:srgbClr val="444444"/>
              </a:solidFill>
              <a:highlight>
                <a:srgbClr val="FFFFFF"/>
              </a:highlight>
              <a:latin typeface="Georgia"/>
              <a:ea typeface="Georgia"/>
              <a:cs typeface="Georgia"/>
              <a:sym typeface="Georgia"/>
            </a:endParaRPr>
          </a:p>
          <a:p>
            <a:pPr indent="0" lvl="0" marL="0" rtl="0" algn="l">
              <a:spcBef>
                <a:spcPts val="0"/>
              </a:spcBef>
              <a:spcAft>
                <a:spcPts val="0"/>
              </a:spcAft>
              <a:buNone/>
            </a:pPr>
            <a:r>
              <a:rPr lang="en" sz="1800">
                <a:solidFill>
                  <a:srgbClr val="444444"/>
                </a:solidFill>
                <a:highlight>
                  <a:schemeClr val="lt1"/>
                </a:highlight>
                <a:latin typeface="Georgia"/>
                <a:ea typeface="Georgia"/>
                <a:cs typeface="Georgia"/>
                <a:sym typeface="Georgia"/>
              </a:rPr>
              <a:t>While they can be used for regression, SVM is mostly used for classification. </a:t>
            </a:r>
            <a:endParaRPr sz="1800">
              <a:latin typeface="Open Sans"/>
              <a:ea typeface="Open Sans"/>
              <a:cs typeface="Open Sans"/>
              <a:sym typeface="Open Sans"/>
            </a:endParaRPr>
          </a:p>
        </p:txBody>
      </p:sp>
      <p:pic>
        <p:nvPicPr>
          <p:cNvPr id="172" name="Google Shape;172;p10"/>
          <p:cNvPicPr preferRelativeResize="0"/>
          <p:nvPr/>
        </p:nvPicPr>
        <p:blipFill>
          <a:blip r:embed="rId4">
            <a:alphaModFix/>
          </a:blip>
          <a:stretch>
            <a:fillRect/>
          </a:stretch>
        </p:blipFill>
        <p:spPr>
          <a:xfrm>
            <a:off x="4659600" y="2798150"/>
            <a:ext cx="4199851" cy="1929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1406a4d8a40_0_36"/>
          <p:cNvSpPr txBox="1"/>
          <p:nvPr>
            <p:ph type="title"/>
          </p:nvPr>
        </p:nvSpPr>
        <p:spPr>
          <a:xfrm>
            <a:off x="311700" y="199450"/>
            <a:ext cx="8520600" cy="629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t>
            </a:r>
            <a:r>
              <a:rPr lang="en"/>
              <a:t>Support Vector Machine and how it works?</a:t>
            </a:r>
            <a:endParaRPr/>
          </a:p>
        </p:txBody>
      </p:sp>
      <p:sp>
        <p:nvSpPr>
          <p:cNvPr id="178" name="Google Shape;178;g1406a4d8a40_0_36"/>
          <p:cNvSpPr txBox="1"/>
          <p:nvPr>
            <p:ph idx="1" type="body"/>
          </p:nvPr>
        </p:nvSpPr>
        <p:spPr>
          <a:xfrm>
            <a:off x="111200" y="887125"/>
            <a:ext cx="8721000" cy="405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50">
                <a:solidFill>
                  <a:srgbClr val="444444"/>
                </a:solidFill>
                <a:highlight>
                  <a:srgbClr val="FFFFFF"/>
                </a:highlight>
                <a:latin typeface="Georgia"/>
                <a:ea typeface="Georgia"/>
                <a:cs typeface="Georgia"/>
                <a:sym typeface="Georgia"/>
              </a:rPr>
              <a:t>The basic principle behind the working of Support vector machines is simple – Create a hyperplane that separates the dataset into classes. We have to find the points that lie closest to both the classes. These points are known as support vectors(R1, R2 and G1). The distance between the points and the dividing line is known as margin. The aim of an SVM algorithm is to maximize this very margin. When the margin reaches its maximum, the hyperplane becomes the optimal one. Once we create optimal hyperplane we can easily predict on which side our new data fits in. </a:t>
            </a:r>
            <a:r>
              <a:rPr lang="en" sz="1350">
                <a:solidFill>
                  <a:srgbClr val="444444"/>
                </a:solidFill>
                <a:highlight>
                  <a:srgbClr val="FFFFFF"/>
                </a:highlight>
                <a:latin typeface="Georgia"/>
                <a:ea typeface="Georgia"/>
                <a:cs typeface="Georgia"/>
                <a:sym typeface="Georgia"/>
              </a:rPr>
              <a:t>SVM also helps in curse of dimensionality, where we need to decide a hyperplane based on huge amount of support vectors. Also, Regularization parameter or lamda helps in overfitting and underfitting problems.</a:t>
            </a:r>
            <a:endParaRPr sz="1550">
              <a:solidFill>
                <a:srgbClr val="444444"/>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50">
              <a:solidFill>
                <a:srgbClr val="444444"/>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50">
              <a:solidFill>
                <a:srgbClr val="444444"/>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50">
              <a:solidFill>
                <a:srgbClr val="444444"/>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2000"/>
          </a:p>
        </p:txBody>
      </p:sp>
      <p:pic>
        <p:nvPicPr>
          <p:cNvPr id="179" name="Google Shape;179;g1406a4d8a40_0_36"/>
          <p:cNvPicPr preferRelativeResize="0"/>
          <p:nvPr/>
        </p:nvPicPr>
        <p:blipFill>
          <a:blip r:embed="rId3">
            <a:alphaModFix/>
          </a:blip>
          <a:stretch>
            <a:fillRect/>
          </a:stretch>
        </p:blipFill>
        <p:spPr>
          <a:xfrm>
            <a:off x="4715139" y="2745163"/>
            <a:ext cx="4117161" cy="2311574"/>
          </a:xfrm>
          <a:prstGeom prst="rect">
            <a:avLst/>
          </a:prstGeom>
          <a:noFill/>
          <a:ln>
            <a:noFill/>
          </a:ln>
        </p:spPr>
      </p:pic>
      <p:sp>
        <p:nvSpPr>
          <p:cNvPr id="180" name="Google Shape;180;g1406a4d8a40_0_36"/>
          <p:cNvSpPr txBox="1"/>
          <p:nvPr/>
        </p:nvSpPr>
        <p:spPr>
          <a:xfrm>
            <a:off x="6061225" y="3827500"/>
            <a:ext cx="389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Open Sans"/>
                <a:ea typeface="Open Sans"/>
                <a:cs typeface="Open Sans"/>
                <a:sym typeface="Open Sans"/>
              </a:rPr>
              <a:t>R1</a:t>
            </a:r>
            <a:endParaRPr b="1" sz="700">
              <a:latin typeface="Open Sans"/>
              <a:ea typeface="Open Sans"/>
              <a:cs typeface="Open Sans"/>
              <a:sym typeface="Open Sans"/>
            </a:endParaRPr>
          </a:p>
        </p:txBody>
      </p:sp>
      <p:sp>
        <p:nvSpPr>
          <p:cNvPr id="181" name="Google Shape;181;g1406a4d8a40_0_36"/>
          <p:cNvSpPr txBox="1"/>
          <p:nvPr/>
        </p:nvSpPr>
        <p:spPr>
          <a:xfrm>
            <a:off x="6654125" y="3271450"/>
            <a:ext cx="389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R2</a:t>
            </a:r>
            <a:endParaRPr sz="900">
              <a:latin typeface="Open Sans"/>
              <a:ea typeface="Open Sans"/>
              <a:cs typeface="Open Sans"/>
              <a:sym typeface="Open Sans"/>
            </a:endParaRPr>
          </a:p>
        </p:txBody>
      </p:sp>
      <p:sp>
        <p:nvSpPr>
          <p:cNvPr id="182" name="Google Shape;182;g1406a4d8a40_0_36"/>
          <p:cNvSpPr txBox="1"/>
          <p:nvPr/>
        </p:nvSpPr>
        <p:spPr>
          <a:xfrm>
            <a:off x="6867275" y="3594550"/>
            <a:ext cx="49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G1</a:t>
            </a:r>
            <a:endParaRPr sz="900">
              <a:latin typeface="Open Sans"/>
              <a:ea typeface="Open Sans"/>
              <a:cs typeface="Open Sans"/>
              <a:sym typeface="Open Sans"/>
            </a:endParaRPr>
          </a:p>
        </p:txBody>
      </p:sp>
      <p:sp>
        <p:nvSpPr>
          <p:cNvPr id="183" name="Google Shape;183;g1406a4d8a40_0_36"/>
          <p:cNvSpPr txBox="1"/>
          <p:nvPr/>
        </p:nvSpPr>
        <p:spPr>
          <a:xfrm>
            <a:off x="3818250" y="3586550"/>
            <a:ext cx="100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Marginal hyperplane</a:t>
            </a:r>
            <a:endParaRPr>
              <a:latin typeface="Open Sans"/>
              <a:ea typeface="Open Sans"/>
              <a:cs typeface="Open Sans"/>
              <a:sym typeface="Open Sans"/>
            </a:endParaRPr>
          </a:p>
        </p:txBody>
      </p:sp>
      <p:cxnSp>
        <p:nvCxnSpPr>
          <p:cNvPr id="184" name="Google Shape;184;g1406a4d8a40_0_36"/>
          <p:cNvCxnSpPr>
            <a:stCxn id="183" idx="3"/>
          </p:cNvCxnSpPr>
          <p:nvPr/>
        </p:nvCxnSpPr>
        <p:spPr>
          <a:xfrm flipH="1" rot="10800000">
            <a:off x="4819050" y="3577400"/>
            <a:ext cx="1353300" cy="424800"/>
          </a:xfrm>
          <a:prstGeom prst="straightConnector1">
            <a:avLst/>
          </a:prstGeom>
          <a:noFill/>
          <a:ln cap="flat" cmpd="sng" w="9525">
            <a:solidFill>
              <a:schemeClr val="dk2"/>
            </a:solidFill>
            <a:prstDash val="solid"/>
            <a:round/>
            <a:headEnd len="med" w="med" type="none"/>
            <a:tailEnd len="med" w="med" type="none"/>
          </a:ln>
        </p:spPr>
      </p:cxnSp>
      <p:cxnSp>
        <p:nvCxnSpPr>
          <p:cNvPr id="185" name="Google Shape;185;g1406a4d8a40_0_36"/>
          <p:cNvCxnSpPr>
            <a:stCxn id="183" idx="3"/>
          </p:cNvCxnSpPr>
          <p:nvPr/>
        </p:nvCxnSpPr>
        <p:spPr>
          <a:xfrm flipH="1" rot="10800000">
            <a:off x="4819050" y="3577400"/>
            <a:ext cx="1334700" cy="424800"/>
          </a:xfrm>
          <a:prstGeom prst="straightConnector1">
            <a:avLst/>
          </a:prstGeom>
          <a:noFill/>
          <a:ln cap="flat" cmpd="sng" w="9525">
            <a:solidFill>
              <a:schemeClr val="dk2"/>
            </a:solidFill>
            <a:prstDash val="solid"/>
            <a:round/>
            <a:headEnd len="med" w="med" type="none"/>
            <a:tailEnd len="med" w="med" type="triangle"/>
          </a:ln>
        </p:spPr>
      </p:cxnSp>
      <p:cxnSp>
        <p:nvCxnSpPr>
          <p:cNvPr id="186" name="Google Shape;186;g1406a4d8a40_0_36"/>
          <p:cNvCxnSpPr>
            <a:stCxn id="183" idx="3"/>
          </p:cNvCxnSpPr>
          <p:nvPr/>
        </p:nvCxnSpPr>
        <p:spPr>
          <a:xfrm flipH="1" rot="10800000">
            <a:off x="4819050" y="3799700"/>
            <a:ext cx="1853700" cy="202500"/>
          </a:xfrm>
          <a:prstGeom prst="straightConnector1">
            <a:avLst/>
          </a:prstGeom>
          <a:noFill/>
          <a:ln cap="flat" cmpd="sng" w="9525">
            <a:solidFill>
              <a:schemeClr val="dk2"/>
            </a:solidFill>
            <a:prstDash val="solid"/>
            <a:round/>
            <a:headEnd len="med" w="med" type="none"/>
            <a:tailEnd len="med" w="med" type="triangle"/>
          </a:ln>
        </p:spPr>
      </p:cxnSp>
      <p:sp>
        <p:nvSpPr>
          <p:cNvPr id="187" name="Google Shape;187;g1406a4d8a40_0_36"/>
          <p:cNvSpPr txBox="1"/>
          <p:nvPr/>
        </p:nvSpPr>
        <p:spPr>
          <a:xfrm>
            <a:off x="7905225" y="2715400"/>
            <a:ext cx="713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Open Sans"/>
                <a:ea typeface="Open Sans"/>
                <a:cs typeface="Open Sans"/>
                <a:sym typeface="Open Sans"/>
              </a:rPr>
              <a:t>Hyperplane</a:t>
            </a:r>
            <a:endParaRPr sz="700">
              <a:latin typeface="Open Sans"/>
              <a:ea typeface="Open Sans"/>
              <a:cs typeface="Open Sans"/>
              <a:sym typeface="Open Sans"/>
            </a:endParaRPr>
          </a:p>
        </p:txBody>
      </p:sp>
      <p:cxnSp>
        <p:nvCxnSpPr>
          <p:cNvPr id="188" name="Google Shape;188;g1406a4d8a40_0_36"/>
          <p:cNvCxnSpPr>
            <a:stCxn id="187" idx="1"/>
          </p:cNvCxnSpPr>
          <p:nvPr/>
        </p:nvCxnSpPr>
        <p:spPr>
          <a:xfrm flipH="1">
            <a:off x="7154625" y="2861650"/>
            <a:ext cx="750600" cy="168900"/>
          </a:xfrm>
          <a:prstGeom prst="straightConnector1">
            <a:avLst/>
          </a:prstGeom>
          <a:noFill/>
          <a:ln cap="flat" cmpd="sng" w="9525">
            <a:solidFill>
              <a:schemeClr val="dk2"/>
            </a:solidFill>
            <a:prstDash val="solid"/>
            <a:round/>
            <a:headEnd len="med" w="med" type="none"/>
            <a:tailEnd len="med" w="med" type="triangle"/>
          </a:ln>
        </p:spPr>
      </p:cxnSp>
      <p:sp>
        <p:nvSpPr>
          <p:cNvPr id="189" name="Google Shape;189;g1406a4d8a40_0_36"/>
          <p:cNvSpPr txBox="1"/>
          <p:nvPr/>
        </p:nvSpPr>
        <p:spPr>
          <a:xfrm>
            <a:off x="7478925" y="2492975"/>
            <a:ext cx="750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Margin</a:t>
            </a:r>
            <a:endParaRPr sz="9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14335778acd_1_21"/>
          <p:cNvSpPr txBox="1"/>
          <p:nvPr>
            <p:ph idx="1" type="body"/>
          </p:nvPr>
        </p:nvSpPr>
        <p:spPr>
          <a:xfrm>
            <a:off x="311700" y="460050"/>
            <a:ext cx="8520600" cy="425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We have seen example of 2D data previously but when our data is in 1D we need kernel to convert data from 1D to 2D.</a:t>
            </a:r>
            <a:endParaRPr b="1"/>
          </a:p>
        </p:txBody>
      </p:sp>
      <p:pic>
        <p:nvPicPr>
          <p:cNvPr id="195" name="Google Shape;195;g14335778acd_1_21"/>
          <p:cNvPicPr preferRelativeResize="0"/>
          <p:nvPr/>
        </p:nvPicPr>
        <p:blipFill>
          <a:blip r:embed="rId3">
            <a:alphaModFix/>
          </a:blip>
          <a:stretch>
            <a:fillRect/>
          </a:stretch>
        </p:blipFill>
        <p:spPr>
          <a:xfrm>
            <a:off x="311693" y="1239088"/>
            <a:ext cx="3549774" cy="1889774"/>
          </a:xfrm>
          <a:prstGeom prst="rect">
            <a:avLst/>
          </a:prstGeom>
          <a:noFill/>
          <a:ln>
            <a:noFill/>
          </a:ln>
        </p:spPr>
      </p:pic>
      <p:pic>
        <p:nvPicPr>
          <p:cNvPr id="196" name="Google Shape;196;g14335778acd_1_21"/>
          <p:cNvPicPr preferRelativeResize="0"/>
          <p:nvPr/>
        </p:nvPicPr>
        <p:blipFill>
          <a:blip r:embed="rId4">
            <a:alphaModFix/>
          </a:blip>
          <a:stretch>
            <a:fillRect/>
          </a:stretch>
        </p:blipFill>
        <p:spPr>
          <a:xfrm>
            <a:off x="4413225" y="1239100"/>
            <a:ext cx="3680574" cy="1889750"/>
          </a:xfrm>
          <a:prstGeom prst="rect">
            <a:avLst/>
          </a:prstGeom>
          <a:noFill/>
          <a:ln>
            <a:noFill/>
          </a:ln>
        </p:spPr>
      </p:pic>
      <p:pic>
        <p:nvPicPr>
          <p:cNvPr id="197" name="Google Shape;197;g14335778acd_1_21"/>
          <p:cNvPicPr preferRelativeResize="0"/>
          <p:nvPr/>
        </p:nvPicPr>
        <p:blipFill>
          <a:blip r:embed="rId5">
            <a:alphaModFix/>
          </a:blip>
          <a:stretch>
            <a:fillRect/>
          </a:stretch>
        </p:blipFill>
        <p:spPr>
          <a:xfrm>
            <a:off x="1306975" y="3128850"/>
            <a:ext cx="5674102" cy="17326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2"/>
          <p:cNvSpPr txBox="1"/>
          <p:nvPr>
            <p:ph type="title"/>
          </p:nvPr>
        </p:nvSpPr>
        <p:spPr>
          <a:xfrm>
            <a:off x="311700" y="104975"/>
            <a:ext cx="8520600" cy="650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Naive bayes</a:t>
            </a:r>
            <a:endParaRPr/>
          </a:p>
        </p:txBody>
      </p:sp>
      <p:sp>
        <p:nvSpPr>
          <p:cNvPr id="203" name="Google Shape;203;p12"/>
          <p:cNvSpPr txBox="1"/>
          <p:nvPr>
            <p:ph idx="1" type="body"/>
          </p:nvPr>
        </p:nvSpPr>
        <p:spPr>
          <a:xfrm>
            <a:off x="83975" y="755675"/>
            <a:ext cx="8748300" cy="4198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sz="1144">
                <a:solidFill>
                  <a:srgbClr val="444444"/>
                </a:solidFill>
                <a:highlight>
                  <a:srgbClr val="FFFFFF"/>
                </a:highlight>
                <a:latin typeface="Georgia"/>
                <a:ea typeface="Georgia"/>
                <a:cs typeface="Georgia"/>
                <a:sym typeface="Georgia"/>
              </a:rPr>
              <a:t>Naive Bayes </a:t>
            </a:r>
            <a:r>
              <a:rPr lang="en" sz="1144">
                <a:solidFill>
                  <a:srgbClr val="444444"/>
                </a:solidFill>
                <a:highlight>
                  <a:schemeClr val="lt1"/>
                </a:highlight>
                <a:latin typeface="Georgia"/>
                <a:ea typeface="Georgia"/>
                <a:cs typeface="Georgia"/>
                <a:sym typeface="Georgia"/>
              </a:rPr>
              <a:t>is one of the </a:t>
            </a:r>
            <a:r>
              <a:rPr lang="en" sz="1144">
                <a:solidFill>
                  <a:srgbClr val="444444"/>
                </a:solidFill>
                <a:latin typeface="Georgia"/>
                <a:ea typeface="Georgia"/>
                <a:cs typeface="Georgia"/>
                <a:sym typeface="Georgia"/>
              </a:rPr>
              <a:t>powerful machine learning</a:t>
            </a:r>
            <a:r>
              <a:rPr lang="en" sz="1144">
                <a:solidFill>
                  <a:srgbClr val="444444"/>
                </a:solidFill>
                <a:highlight>
                  <a:schemeClr val="lt1"/>
                </a:highlight>
                <a:latin typeface="Georgia"/>
                <a:ea typeface="Georgia"/>
                <a:cs typeface="Georgia"/>
                <a:sym typeface="Georgia"/>
              </a:rPr>
              <a:t> algorithms that is used for classification which helps in building the </a:t>
            </a:r>
            <a:r>
              <a:rPr lang="en" sz="1144">
                <a:solidFill>
                  <a:srgbClr val="444444"/>
                </a:solidFill>
                <a:latin typeface="Georgia"/>
                <a:ea typeface="Georgia"/>
                <a:cs typeface="Georgia"/>
                <a:sym typeface="Georgia"/>
              </a:rPr>
              <a:t>fast machine learning</a:t>
            </a:r>
            <a:r>
              <a:rPr lang="en" sz="1144">
                <a:solidFill>
                  <a:srgbClr val="444444"/>
                </a:solidFill>
                <a:highlight>
                  <a:schemeClr val="lt1"/>
                </a:highlight>
                <a:latin typeface="Georgia"/>
                <a:ea typeface="Georgia"/>
                <a:cs typeface="Georgia"/>
                <a:sym typeface="Georgia"/>
              </a:rPr>
              <a:t> models which will make </a:t>
            </a:r>
            <a:r>
              <a:rPr lang="en" sz="1144">
                <a:solidFill>
                  <a:srgbClr val="444444"/>
                </a:solidFill>
                <a:latin typeface="Georgia"/>
                <a:ea typeface="Georgia"/>
                <a:cs typeface="Georgia"/>
                <a:sym typeface="Georgia"/>
              </a:rPr>
              <a:t>quick predictions</a:t>
            </a:r>
            <a:r>
              <a:rPr lang="en" sz="1144">
                <a:solidFill>
                  <a:srgbClr val="444444"/>
                </a:solidFill>
                <a:highlight>
                  <a:schemeClr val="lt1"/>
                </a:highlight>
                <a:latin typeface="Georgia"/>
                <a:ea typeface="Georgia"/>
                <a:cs typeface="Georgia"/>
                <a:sym typeface="Georgia"/>
              </a:rPr>
              <a:t>. </a:t>
            </a:r>
            <a:r>
              <a:rPr lang="en" sz="1144">
                <a:solidFill>
                  <a:srgbClr val="444444"/>
                </a:solidFill>
                <a:highlight>
                  <a:srgbClr val="FFFFFF"/>
                </a:highlight>
                <a:latin typeface="Georgia"/>
                <a:ea typeface="Georgia"/>
                <a:cs typeface="Georgia"/>
                <a:sym typeface="Georgia"/>
              </a:rPr>
              <a:t>As the name suggests, this algorithm works on the </a:t>
            </a:r>
            <a:r>
              <a:rPr lang="en" sz="1144">
                <a:solidFill>
                  <a:srgbClr val="444444"/>
                </a:solidFill>
                <a:highlight>
                  <a:srgbClr val="FFFFFF"/>
                </a:highlight>
                <a:latin typeface="Georgia"/>
                <a:ea typeface="Georgia"/>
                <a:cs typeface="Georgia"/>
                <a:sym typeface="Georgia"/>
              </a:rPr>
              <a:t>principles of conditional probability as given by the “Bayes’ Theorem” which gives the conditional probability of an event A given B.</a:t>
            </a:r>
            <a:endParaRPr sz="1144">
              <a:solidFill>
                <a:srgbClr val="444444"/>
              </a:solidFill>
              <a:latin typeface="Georgia"/>
              <a:ea typeface="Georgia"/>
              <a:cs typeface="Georgia"/>
              <a:sym typeface="Georgia"/>
            </a:endParaRPr>
          </a:p>
          <a:p>
            <a:pPr indent="0" lvl="0" marL="457200" rtl="0" algn="l">
              <a:spcBef>
                <a:spcPts val="1200"/>
              </a:spcBef>
              <a:spcAft>
                <a:spcPts val="0"/>
              </a:spcAft>
              <a:buNone/>
            </a:pPr>
            <a:r>
              <a:t/>
            </a:r>
            <a:endParaRPr sz="2078">
              <a:solidFill>
                <a:srgbClr val="444444"/>
              </a:solidFill>
              <a:latin typeface="Georgia"/>
              <a:ea typeface="Georgia"/>
              <a:cs typeface="Georgia"/>
              <a:sym typeface="Georgia"/>
            </a:endParaRPr>
          </a:p>
          <a:p>
            <a:pPr indent="0" lvl="0" marL="0" rtl="0" algn="l">
              <a:lnSpc>
                <a:spcPct val="115000"/>
              </a:lnSpc>
              <a:spcBef>
                <a:spcPts val="2200"/>
              </a:spcBef>
              <a:spcAft>
                <a:spcPts val="1200"/>
              </a:spcAft>
              <a:buSzPts val="1800"/>
              <a:buNone/>
            </a:pPr>
            <a:r>
              <a:t/>
            </a:r>
            <a:endParaRPr sz="1350">
              <a:solidFill>
                <a:srgbClr val="444444"/>
              </a:solidFill>
              <a:highlight>
                <a:srgbClr val="FFFFFF"/>
              </a:highlight>
              <a:latin typeface="Georgia"/>
              <a:ea typeface="Georgia"/>
              <a:cs typeface="Georgia"/>
              <a:sym typeface="Georgia"/>
            </a:endParaRPr>
          </a:p>
        </p:txBody>
      </p:sp>
      <p:pic>
        <p:nvPicPr>
          <p:cNvPr id="204" name="Google Shape;204;p12"/>
          <p:cNvPicPr preferRelativeResize="0"/>
          <p:nvPr/>
        </p:nvPicPr>
        <p:blipFill>
          <a:blip r:embed="rId3">
            <a:alphaModFix/>
          </a:blip>
          <a:stretch>
            <a:fillRect/>
          </a:stretch>
        </p:blipFill>
        <p:spPr>
          <a:xfrm>
            <a:off x="181000" y="1497100"/>
            <a:ext cx="5159532" cy="1878751"/>
          </a:xfrm>
          <a:prstGeom prst="rect">
            <a:avLst/>
          </a:prstGeom>
          <a:noFill/>
          <a:ln>
            <a:noFill/>
          </a:ln>
        </p:spPr>
      </p:pic>
      <p:pic>
        <p:nvPicPr>
          <p:cNvPr id="205" name="Google Shape;205;p12"/>
          <p:cNvPicPr preferRelativeResize="0"/>
          <p:nvPr/>
        </p:nvPicPr>
        <p:blipFill>
          <a:blip r:embed="rId4">
            <a:alphaModFix/>
          </a:blip>
          <a:stretch>
            <a:fillRect/>
          </a:stretch>
        </p:blipFill>
        <p:spPr>
          <a:xfrm>
            <a:off x="1695025" y="3448925"/>
            <a:ext cx="6975698" cy="1353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3"/>
          <p:cNvSpPr txBox="1"/>
          <p:nvPr>
            <p:ph type="title"/>
          </p:nvPr>
        </p:nvSpPr>
        <p:spPr>
          <a:xfrm>
            <a:off x="311700" y="74150"/>
            <a:ext cx="8520600" cy="368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Naive bayes</a:t>
            </a:r>
            <a:endParaRPr/>
          </a:p>
        </p:txBody>
      </p:sp>
      <p:sp>
        <p:nvSpPr>
          <p:cNvPr id="211" name="Google Shape;211;p13"/>
          <p:cNvSpPr txBox="1"/>
          <p:nvPr>
            <p:ph idx="1" type="body"/>
          </p:nvPr>
        </p:nvSpPr>
        <p:spPr>
          <a:xfrm>
            <a:off x="65625" y="778475"/>
            <a:ext cx="8720400" cy="4217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144">
                <a:solidFill>
                  <a:srgbClr val="444444"/>
                </a:solidFill>
                <a:latin typeface="Georgia"/>
                <a:ea typeface="Georgia"/>
                <a:cs typeface="Georgia"/>
                <a:sym typeface="Georgia"/>
              </a:rPr>
              <a:t>Naive Bayes algorithm is useful for:</a:t>
            </a:r>
            <a:endParaRPr sz="1262">
              <a:solidFill>
                <a:srgbClr val="444444"/>
              </a:solidFill>
              <a:latin typeface="Georgia"/>
              <a:ea typeface="Georgia"/>
              <a:cs typeface="Georgia"/>
              <a:sym typeface="Georgia"/>
            </a:endParaRPr>
          </a:p>
          <a:p>
            <a:pPr indent="-301289" lvl="0" marL="749300" rtl="0" algn="l">
              <a:spcBef>
                <a:spcPts val="1200"/>
              </a:spcBef>
              <a:spcAft>
                <a:spcPts val="0"/>
              </a:spcAft>
              <a:buClr>
                <a:srgbClr val="444444"/>
              </a:buClr>
              <a:buSzPts val="1145"/>
              <a:buFont typeface="Georgia"/>
              <a:buChar char="●"/>
            </a:pPr>
            <a:r>
              <a:rPr lang="en" sz="1144">
                <a:solidFill>
                  <a:srgbClr val="444444"/>
                </a:solidFill>
                <a:latin typeface="Georgia"/>
                <a:ea typeface="Georgia"/>
                <a:cs typeface="Georgia"/>
                <a:sym typeface="Georgia"/>
              </a:rPr>
              <a:t>Naive Bayes is an easy and quick way to predict the class of the dataset. Using this, one can perform a multi-class prediction.</a:t>
            </a:r>
            <a:endParaRPr sz="1144">
              <a:solidFill>
                <a:srgbClr val="444444"/>
              </a:solidFill>
              <a:latin typeface="Georgia"/>
              <a:ea typeface="Georgia"/>
              <a:cs typeface="Georgia"/>
              <a:sym typeface="Georgia"/>
            </a:endParaRPr>
          </a:p>
          <a:p>
            <a:pPr indent="-301289" lvl="0" marL="749300" rtl="0" algn="l">
              <a:spcBef>
                <a:spcPts val="0"/>
              </a:spcBef>
              <a:spcAft>
                <a:spcPts val="0"/>
              </a:spcAft>
              <a:buClr>
                <a:srgbClr val="444444"/>
              </a:buClr>
              <a:buSzPts val="1145"/>
              <a:buFont typeface="Georgia"/>
              <a:buChar char="●"/>
            </a:pPr>
            <a:r>
              <a:rPr lang="en" sz="1144">
                <a:solidFill>
                  <a:srgbClr val="444444"/>
                </a:solidFill>
                <a:latin typeface="Georgia"/>
                <a:ea typeface="Georgia"/>
                <a:cs typeface="Georgia"/>
                <a:sym typeface="Georgia"/>
              </a:rPr>
              <a:t>When the assumption of independence is valid, Naive Bayes is much more capable than the other algorithms like logistic regression.</a:t>
            </a:r>
            <a:endParaRPr sz="1144">
              <a:solidFill>
                <a:srgbClr val="444444"/>
              </a:solidFill>
              <a:latin typeface="Georgia"/>
              <a:ea typeface="Georgia"/>
              <a:cs typeface="Georgia"/>
              <a:sym typeface="Georgia"/>
            </a:endParaRPr>
          </a:p>
          <a:p>
            <a:pPr indent="-301289" lvl="0" marL="749300" rtl="0" algn="l">
              <a:spcBef>
                <a:spcPts val="0"/>
              </a:spcBef>
              <a:spcAft>
                <a:spcPts val="0"/>
              </a:spcAft>
              <a:buClr>
                <a:srgbClr val="444444"/>
              </a:buClr>
              <a:buSzPts val="1145"/>
              <a:buFont typeface="Georgia"/>
              <a:buChar char="●"/>
            </a:pPr>
            <a:r>
              <a:rPr lang="en" sz="1144">
                <a:solidFill>
                  <a:srgbClr val="444444"/>
                </a:solidFill>
                <a:latin typeface="Georgia"/>
                <a:ea typeface="Georgia"/>
                <a:cs typeface="Georgia"/>
                <a:sym typeface="Georgia"/>
              </a:rPr>
              <a:t> Furthermore, you will require less training data.</a:t>
            </a:r>
            <a:endParaRPr sz="1144">
              <a:solidFill>
                <a:srgbClr val="444444"/>
              </a:solidFill>
              <a:latin typeface="Georgia"/>
              <a:ea typeface="Georgia"/>
              <a:cs typeface="Georgia"/>
              <a:sym typeface="Georgia"/>
            </a:endParaRPr>
          </a:p>
          <a:p>
            <a:pPr indent="0" lvl="0" marL="0" rtl="0" algn="l">
              <a:lnSpc>
                <a:spcPct val="100000"/>
              </a:lnSpc>
              <a:spcBef>
                <a:spcPts val="2200"/>
              </a:spcBef>
              <a:spcAft>
                <a:spcPts val="0"/>
              </a:spcAft>
              <a:buNone/>
            </a:pPr>
            <a:r>
              <a:rPr b="1" lang="en" sz="2440">
                <a:solidFill>
                  <a:schemeClr val="accent1"/>
                </a:solidFill>
                <a:latin typeface="PT Sans Narrow"/>
                <a:ea typeface="PT Sans Narrow"/>
                <a:cs typeface="PT Sans Narrow"/>
                <a:sym typeface="PT Sans Narrow"/>
              </a:rPr>
              <a:t>Where it is used?</a:t>
            </a:r>
            <a:endParaRPr sz="944">
              <a:solidFill>
                <a:srgbClr val="444444"/>
              </a:solidFill>
              <a:latin typeface="Georgia"/>
              <a:ea typeface="Georgia"/>
              <a:cs typeface="Georgia"/>
              <a:sym typeface="Georgia"/>
            </a:endParaRPr>
          </a:p>
        </p:txBody>
      </p:sp>
      <p:pic>
        <p:nvPicPr>
          <p:cNvPr id="212" name="Google Shape;212;p13"/>
          <p:cNvPicPr preferRelativeResize="0"/>
          <p:nvPr/>
        </p:nvPicPr>
        <p:blipFill>
          <a:blip r:embed="rId3">
            <a:alphaModFix/>
          </a:blip>
          <a:stretch>
            <a:fillRect/>
          </a:stretch>
        </p:blipFill>
        <p:spPr>
          <a:xfrm>
            <a:off x="65625" y="2979400"/>
            <a:ext cx="4380600" cy="1899850"/>
          </a:xfrm>
          <a:prstGeom prst="rect">
            <a:avLst/>
          </a:prstGeom>
          <a:noFill/>
          <a:ln>
            <a:noFill/>
          </a:ln>
        </p:spPr>
      </p:pic>
      <p:pic>
        <p:nvPicPr>
          <p:cNvPr id="213" name="Google Shape;213;p13"/>
          <p:cNvPicPr preferRelativeResize="0"/>
          <p:nvPr/>
        </p:nvPicPr>
        <p:blipFill>
          <a:blip r:embed="rId4">
            <a:alphaModFix/>
          </a:blip>
          <a:stretch>
            <a:fillRect/>
          </a:stretch>
        </p:blipFill>
        <p:spPr>
          <a:xfrm>
            <a:off x="4690325" y="2979400"/>
            <a:ext cx="4380600" cy="18998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14335778acd_1_60"/>
          <p:cNvSpPr txBox="1"/>
          <p:nvPr>
            <p:ph idx="1" type="body"/>
          </p:nvPr>
        </p:nvSpPr>
        <p:spPr>
          <a:xfrm>
            <a:off x="311700" y="134700"/>
            <a:ext cx="8520600" cy="48633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sz="2242">
                <a:solidFill>
                  <a:srgbClr val="212529"/>
                </a:solidFill>
                <a:highlight>
                  <a:srgbClr val="FFFFFF"/>
                </a:highlight>
                <a:latin typeface="Roboto"/>
                <a:ea typeface="Roboto"/>
                <a:cs typeface="Roboto"/>
                <a:sym typeface="Roboto"/>
              </a:rPr>
              <a:t>Naive Bayes </a:t>
            </a:r>
            <a:r>
              <a:rPr lang="en" sz="2242">
                <a:solidFill>
                  <a:srgbClr val="212529"/>
                </a:solidFill>
                <a:highlight>
                  <a:srgbClr val="FFFFFF"/>
                </a:highlight>
                <a:latin typeface="Roboto"/>
                <a:ea typeface="Roboto"/>
                <a:cs typeface="Roboto"/>
                <a:sym typeface="Roboto"/>
              </a:rPr>
              <a:t>methods are a set of supervised learning algorithms based on applying Bayes’ theorem with the “naive” assumption of conditional independence between every pair of features given the value of the class variable. </a:t>
            </a:r>
            <a:endParaRPr sz="2242">
              <a:solidFill>
                <a:srgbClr val="212529"/>
              </a:solidFill>
              <a:highlight>
                <a:srgbClr val="FFFFFF"/>
              </a:highlight>
              <a:latin typeface="Roboto"/>
              <a:ea typeface="Roboto"/>
              <a:cs typeface="Roboto"/>
              <a:sym typeface="Roboto"/>
            </a:endParaRPr>
          </a:p>
          <a:p>
            <a:pPr indent="0" lvl="0" marL="0" rtl="0" algn="l">
              <a:spcBef>
                <a:spcPts val="1200"/>
              </a:spcBef>
              <a:spcAft>
                <a:spcPts val="0"/>
              </a:spcAft>
              <a:buNone/>
            </a:pPr>
            <a:r>
              <a:rPr lang="en" sz="2242">
                <a:solidFill>
                  <a:srgbClr val="212529"/>
                </a:solidFill>
                <a:highlight>
                  <a:srgbClr val="FFFFFF"/>
                </a:highlight>
                <a:latin typeface="Roboto"/>
                <a:ea typeface="Roboto"/>
                <a:cs typeface="Roboto"/>
                <a:sym typeface="Roboto"/>
              </a:rPr>
              <a:t>For example, in order to categorize email as spam or normal the order of words “Dear” and “Friend” doesn’t effect the result. The score for “Dear Friend” and “Friend Dear” is equal. So, Naive bayes ignores normal </a:t>
            </a:r>
            <a:r>
              <a:rPr lang="en" sz="2242">
                <a:solidFill>
                  <a:srgbClr val="212529"/>
                </a:solidFill>
                <a:highlight>
                  <a:srgbClr val="FFFFFF"/>
                </a:highlight>
                <a:latin typeface="Roboto"/>
                <a:ea typeface="Roboto"/>
                <a:cs typeface="Roboto"/>
                <a:sym typeface="Roboto"/>
              </a:rPr>
              <a:t>grammar</a:t>
            </a:r>
            <a:r>
              <a:rPr lang="en" sz="2242">
                <a:solidFill>
                  <a:srgbClr val="212529"/>
                </a:solidFill>
                <a:highlight>
                  <a:srgbClr val="FFFFFF"/>
                </a:highlight>
                <a:latin typeface="Roboto"/>
                <a:ea typeface="Roboto"/>
                <a:cs typeface="Roboto"/>
                <a:sym typeface="Roboto"/>
              </a:rPr>
              <a:t> rules. </a:t>
            </a:r>
            <a:endParaRPr sz="2992">
              <a:solidFill>
                <a:srgbClr val="212529"/>
              </a:solidFill>
              <a:highlight>
                <a:srgbClr val="FFFFFF"/>
              </a:highlight>
              <a:latin typeface="Roboto"/>
              <a:ea typeface="Roboto"/>
              <a:cs typeface="Roboto"/>
              <a:sym typeface="Roboto"/>
            </a:endParaRPr>
          </a:p>
          <a:p>
            <a:pPr indent="0" lvl="0" marL="0" rtl="0" algn="l">
              <a:spcBef>
                <a:spcPts val="1200"/>
              </a:spcBef>
              <a:spcAft>
                <a:spcPts val="0"/>
              </a:spcAft>
              <a:buNone/>
            </a:pPr>
            <a:r>
              <a:rPr b="1" lang="en" sz="2618">
                <a:solidFill>
                  <a:srgbClr val="2878A2"/>
                </a:solidFill>
                <a:highlight>
                  <a:srgbClr val="FFFFFF"/>
                </a:highlight>
                <a:uFill>
                  <a:noFill/>
                </a:uFill>
                <a:latin typeface="Roboto"/>
                <a:ea typeface="Roboto"/>
                <a:cs typeface="Roboto"/>
                <a:sym typeface="Roboto"/>
                <a:hlinkClick r:id="rId3">
                  <a:extLst>
                    <a:ext uri="{A12FA001-AC4F-418D-AE19-62706E023703}">
                      <ahyp:hlinkClr val="tx"/>
                    </a:ext>
                  </a:extLst>
                </a:hlinkClick>
              </a:rPr>
              <a:t>Naive Bayes</a:t>
            </a:r>
            <a:endParaRPr b="1" sz="2618">
              <a:solidFill>
                <a:srgbClr val="2878A2"/>
              </a:solidFill>
              <a:highlight>
                <a:srgbClr val="FFFFFF"/>
              </a:highlight>
              <a:latin typeface="Roboto"/>
              <a:ea typeface="Roboto"/>
              <a:cs typeface="Roboto"/>
              <a:sym typeface="Roboto"/>
            </a:endParaRPr>
          </a:p>
          <a:p>
            <a:pPr indent="-357443" lvl="0" marL="457200" rtl="0" algn="l">
              <a:spcBef>
                <a:spcPts val="1200"/>
              </a:spcBef>
              <a:spcAft>
                <a:spcPts val="0"/>
              </a:spcAft>
              <a:buClr>
                <a:srgbClr val="212529"/>
              </a:buClr>
              <a:buSzPct val="100000"/>
              <a:buFont typeface="Roboto"/>
              <a:buChar char="●"/>
            </a:pPr>
            <a:r>
              <a:rPr lang="en" sz="2618">
                <a:solidFill>
                  <a:srgbClr val="2878A2"/>
                </a:solidFill>
                <a:highlight>
                  <a:srgbClr val="FFFFFF"/>
                </a:highlight>
                <a:uFill>
                  <a:noFill/>
                </a:uFill>
                <a:latin typeface="Roboto"/>
                <a:ea typeface="Roboto"/>
                <a:cs typeface="Roboto"/>
                <a:sym typeface="Roboto"/>
                <a:hlinkClick r:id="rId4">
                  <a:extLst>
                    <a:ext uri="{A12FA001-AC4F-418D-AE19-62706E023703}">
                      <ahyp:hlinkClr val="tx"/>
                    </a:ext>
                  </a:extLst>
                </a:hlinkClick>
              </a:rPr>
              <a:t>Gaussian Naive Bayes</a:t>
            </a:r>
            <a:endParaRPr sz="2618">
              <a:solidFill>
                <a:srgbClr val="2878A2"/>
              </a:solidFill>
              <a:highlight>
                <a:srgbClr val="FFFFFF"/>
              </a:highlight>
              <a:latin typeface="Roboto"/>
              <a:ea typeface="Roboto"/>
              <a:cs typeface="Roboto"/>
              <a:sym typeface="Roboto"/>
            </a:endParaRPr>
          </a:p>
          <a:p>
            <a:pPr indent="-357443" lvl="0" marL="457200" rtl="0" algn="l">
              <a:spcBef>
                <a:spcPts val="0"/>
              </a:spcBef>
              <a:spcAft>
                <a:spcPts val="0"/>
              </a:spcAft>
              <a:buClr>
                <a:srgbClr val="212529"/>
              </a:buClr>
              <a:buSzPct val="100000"/>
              <a:buFont typeface="Roboto"/>
              <a:buChar char="●"/>
            </a:pPr>
            <a:r>
              <a:rPr lang="en" sz="2618">
                <a:solidFill>
                  <a:srgbClr val="2878A2"/>
                </a:solidFill>
                <a:highlight>
                  <a:srgbClr val="FFFFFF"/>
                </a:highlight>
                <a:uFill>
                  <a:noFill/>
                </a:uFill>
                <a:latin typeface="Roboto"/>
                <a:ea typeface="Roboto"/>
                <a:cs typeface="Roboto"/>
                <a:sym typeface="Roboto"/>
                <a:hlinkClick r:id="rId5">
                  <a:extLst>
                    <a:ext uri="{A12FA001-AC4F-418D-AE19-62706E023703}">
                      <ahyp:hlinkClr val="tx"/>
                    </a:ext>
                  </a:extLst>
                </a:hlinkClick>
              </a:rPr>
              <a:t>Multinomial Naive Bayes</a:t>
            </a:r>
            <a:endParaRPr sz="2618">
              <a:solidFill>
                <a:srgbClr val="2878A2"/>
              </a:solidFill>
              <a:highlight>
                <a:srgbClr val="FFFFFF"/>
              </a:highlight>
              <a:latin typeface="Roboto"/>
              <a:ea typeface="Roboto"/>
              <a:cs typeface="Roboto"/>
              <a:sym typeface="Roboto"/>
            </a:endParaRPr>
          </a:p>
          <a:p>
            <a:pPr indent="-357443" lvl="0" marL="457200" rtl="0" algn="l">
              <a:spcBef>
                <a:spcPts val="0"/>
              </a:spcBef>
              <a:spcAft>
                <a:spcPts val="0"/>
              </a:spcAft>
              <a:buClr>
                <a:srgbClr val="212529"/>
              </a:buClr>
              <a:buSzPct val="100000"/>
              <a:buFont typeface="Roboto"/>
              <a:buChar char="●"/>
            </a:pPr>
            <a:r>
              <a:rPr lang="en" sz="2618">
                <a:solidFill>
                  <a:srgbClr val="2878A2"/>
                </a:solidFill>
                <a:highlight>
                  <a:srgbClr val="FFFFFF"/>
                </a:highlight>
                <a:uFill>
                  <a:noFill/>
                </a:uFill>
                <a:latin typeface="Roboto"/>
                <a:ea typeface="Roboto"/>
                <a:cs typeface="Roboto"/>
                <a:sym typeface="Roboto"/>
                <a:hlinkClick r:id="rId6">
                  <a:extLst>
                    <a:ext uri="{A12FA001-AC4F-418D-AE19-62706E023703}">
                      <ahyp:hlinkClr val="tx"/>
                    </a:ext>
                  </a:extLst>
                </a:hlinkClick>
              </a:rPr>
              <a:t>Complement Naive Bayes</a:t>
            </a:r>
            <a:endParaRPr sz="2618">
              <a:solidFill>
                <a:srgbClr val="2878A2"/>
              </a:solidFill>
              <a:highlight>
                <a:srgbClr val="FFFFFF"/>
              </a:highlight>
              <a:latin typeface="Roboto"/>
              <a:ea typeface="Roboto"/>
              <a:cs typeface="Roboto"/>
              <a:sym typeface="Roboto"/>
            </a:endParaRPr>
          </a:p>
          <a:p>
            <a:pPr indent="-357443" lvl="0" marL="457200" rtl="0" algn="l">
              <a:spcBef>
                <a:spcPts val="0"/>
              </a:spcBef>
              <a:spcAft>
                <a:spcPts val="0"/>
              </a:spcAft>
              <a:buClr>
                <a:srgbClr val="212529"/>
              </a:buClr>
              <a:buSzPct val="100000"/>
              <a:buFont typeface="Roboto"/>
              <a:buChar char="●"/>
            </a:pPr>
            <a:r>
              <a:rPr lang="en" sz="2618">
                <a:solidFill>
                  <a:srgbClr val="2878A2"/>
                </a:solidFill>
                <a:highlight>
                  <a:srgbClr val="FFFFFF"/>
                </a:highlight>
                <a:uFill>
                  <a:noFill/>
                </a:uFill>
                <a:latin typeface="Roboto"/>
                <a:ea typeface="Roboto"/>
                <a:cs typeface="Roboto"/>
                <a:sym typeface="Roboto"/>
                <a:hlinkClick r:id="rId7">
                  <a:extLst>
                    <a:ext uri="{A12FA001-AC4F-418D-AE19-62706E023703}">
                      <ahyp:hlinkClr val="tx"/>
                    </a:ext>
                  </a:extLst>
                </a:hlinkClick>
              </a:rPr>
              <a:t>Bernoulli Naive Bayes</a:t>
            </a:r>
            <a:endParaRPr sz="2618">
              <a:solidFill>
                <a:srgbClr val="2878A2"/>
              </a:solidFill>
              <a:highlight>
                <a:srgbClr val="FFFFFF"/>
              </a:highlight>
              <a:latin typeface="Roboto"/>
              <a:ea typeface="Roboto"/>
              <a:cs typeface="Roboto"/>
              <a:sym typeface="Roboto"/>
            </a:endParaRPr>
          </a:p>
          <a:p>
            <a:pPr indent="-357443" lvl="0" marL="457200" rtl="0" algn="l">
              <a:spcBef>
                <a:spcPts val="0"/>
              </a:spcBef>
              <a:spcAft>
                <a:spcPts val="0"/>
              </a:spcAft>
              <a:buClr>
                <a:srgbClr val="212529"/>
              </a:buClr>
              <a:buSzPct val="100000"/>
              <a:buFont typeface="Roboto"/>
              <a:buChar char="●"/>
            </a:pPr>
            <a:r>
              <a:rPr lang="en" sz="2618">
                <a:solidFill>
                  <a:srgbClr val="2878A2"/>
                </a:solidFill>
                <a:highlight>
                  <a:srgbClr val="FFFFFF"/>
                </a:highlight>
                <a:uFill>
                  <a:noFill/>
                </a:uFill>
                <a:latin typeface="Roboto"/>
                <a:ea typeface="Roboto"/>
                <a:cs typeface="Roboto"/>
                <a:sym typeface="Roboto"/>
                <a:hlinkClick r:id="rId8">
                  <a:extLst>
                    <a:ext uri="{A12FA001-AC4F-418D-AE19-62706E023703}">
                      <ahyp:hlinkClr val="tx"/>
                    </a:ext>
                  </a:extLst>
                </a:hlinkClick>
              </a:rPr>
              <a:t>Categorical Naive Bayes</a:t>
            </a:r>
            <a:endParaRPr sz="2618">
              <a:solidFill>
                <a:srgbClr val="2878A2"/>
              </a:solidFill>
              <a:highlight>
                <a:srgbClr val="FFFFFF"/>
              </a:highlight>
              <a:latin typeface="Roboto"/>
              <a:ea typeface="Roboto"/>
              <a:cs typeface="Roboto"/>
              <a:sym typeface="Roboto"/>
            </a:endParaRPr>
          </a:p>
          <a:p>
            <a:pPr indent="-357443" lvl="0" marL="457200" rtl="0" algn="l">
              <a:spcBef>
                <a:spcPts val="0"/>
              </a:spcBef>
              <a:spcAft>
                <a:spcPts val="0"/>
              </a:spcAft>
              <a:buClr>
                <a:srgbClr val="212529"/>
              </a:buClr>
              <a:buSzPct val="100000"/>
              <a:buFont typeface="Roboto"/>
              <a:buChar char="●"/>
            </a:pPr>
            <a:r>
              <a:rPr lang="en" sz="2618">
                <a:solidFill>
                  <a:srgbClr val="2878A2"/>
                </a:solidFill>
                <a:highlight>
                  <a:srgbClr val="FFFFFF"/>
                </a:highlight>
                <a:uFill>
                  <a:noFill/>
                </a:uFill>
                <a:latin typeface="Roboto"/>
                <a:ea typeface="Roboto"/>
                <a:cs typeface="Roboto"/>
                <a:sym typeface="Roboto"/>
                <a:hlinkClick r:id="rId9">
                  <a:extLst>
                    <a:ext uri="{A12FA001-AC4F-418D-AE19-62706E023703}">
                      <ahyp:hlinkClr val="tx"/>
                    </a:ext>
                  </a:extLst>
                </a:hlinkClick>
              </a:rPr>
              <a:t>Out-of-core naive Bayes</a:t>
            </a:r>
            <a:endParaRPr sz="2618">
              <a:solidFill>
                <a:srgbClr val="2878A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44">
              <a:solidFill>
                <a:srgbClr val="444444"/>
              </a:solidFill>
              <a:latin typeface="Georgia"/>
              <a:ea typeface="Georgia"/>
              <a:cs typeface="Georgia"/>
              <a:sym typeface="Georgia"/>
            </a:endParaRPr>
          </a:p>
          <a:p>
            <a:pPr indent="0" lvl="0" marL="0" rtl="0" algn="l">
              <a:spcBef>
                <a:spcPts val="1200"/>
              </a:spcBef>
              <a:spcAft>
                <a:spcPts val="2200"/>
              </a:spcAft>
              <a:buNone/>
            </a:pPr>
            <a:r>
              <a:t/>
            </a:r>
            <a:endParaRPr/>
          </a:p>
        </p:txBody>
      </p:sp>
      <p:pic>
        <p:nvPicPr>
          <p:cNvPr id="219" name="Google Shape;219;g14335778acd_1_60"/>
          <p:cNvPicPr preferRelativeResize="0"/>
          <p:nvPr/>
        </p:nvPicPr>
        <p:blipFill>
          <a:blip r:embed="rId10">
            <a:alphaModFix/>
          </a:blip>
          <a:stretch>
            <a:fillRect/>
          </a:stretch>
        </p:blipFill>
        <p:spPr>
          <a:xfrm>
            <a:off x="4699950" y="1991100"/>
            <a:ext cx="3317026" cy="1321674"/>
          </a:xfrm>
          <a:prstGeom prst="rect">
            <a:avLst/>
          </a:prstGeom>
          <a:noFill/>
          <a:ln>
            <a:noFill/>
          </a:ln>
        </p:spPr>
      </p:pic>
      <p:pic>
        <p:nvPicPr>
          <p:cNvPr id="220" name="Google Shape;220;g14335778acd_1_60"/>
          <p:cNvPicPr preferRelativeResize="0"/>
          <p:nvPr/>
        </p:nvPicPr>
        <p:blipFill>
          <a:blip r:embed="rId11">
            <a:alphaModFix/>
          </a:blip>
          <a:stretch>
            <a:fillRect/>
          </a:stretch>
        </p:blipFill>
        <p:spPr>
          <a:xfrm>
            <a:off x="4598750" y="4118200"/>
            <a:ext cx="3158475" cy="767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4"/>
          <p:cNvSpPr txBox="1"/>
          <p:nvPr>
            <p:ph type="title"/>
          </p:nvPr>
        </p:nvSpPr>
        <p:spPr>
          <a:xfrm>
            <a:off x="311700" y="83975"/>
            <a:ext cx="8520600" cy="566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lang="en"/>
              <a:t>Principal Component Analysis (PCA)</a:t>
            </a:r>
            <a:endParaRPr/>
          </a:p>
        </p:txBody>
      </p:sp>
      <p:sp>
        <p:nvSpPr>
          <p:cNvPr id="226" name="Google Shape;226;p14"/>
          <p:cNvSpPr txBox="1"/>
          <p:nvPr>
            <p:ph idx="1" type="body"/>
          </p:nvPr>
        </p:nvSpPr>
        <p:spPr>
          <a:xfrm>
            <a:off x="254850" y="650675"/>
            <a:ext cx="8520600" cy="4209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b="1" i="1" lang="en" sz="1200"/>
              <a:t>Principal Component Analysis (PCA) is a dimensionality reduction technique that enables you to identify correlations and patterns in a data set so that it can be </a:t>
            </a:r>
            <a:r>
              <a:rPr b="1" i="1" lang="en" sz="1200"/>
              <a:t>transformed</a:t>
            </a:r>
            <a:r>
              <a:rPr b="1" i="1" lang="en" sz="1200"/>
              <a:t> into a data set of significantly lower dimension(Principal Components) without loss of any important information.</a:t>
            </a:r>
            <a:endParaRPr i="1" sz="1400"/>
          </a:p>
          <a:p>
            <a:pPr indent="0" lvl="0" marL="0" rtl="0" algn="l">
              <a:lnSpc>
                <a:spcPct val="115000"/>
              </a:lnSpc>
              <a:spcBef>
                <a:spcPts val="1200"/>
              </a:spcBef>
              <a:spcAft>
                <a:spcPts val="1200"/>
              </a:spcAft>
              <a:buSzPts val="1800"/>
              <a:buNone/>
            </a:pPr>
            <a:r>
              <a:t/>
            </a:r>
            <a:endParaRPr sz="1600"/>
          </a:p>
        </p:txBody>
      </p:sp>
      <p:pic>
        <p:nvPicPr>
          <p:cNvPr id="227" name="Google Shape;227;p14"/>
          <p:cNvPicPr preferRelativeResize="0"/>
          <p:nvPr/>
        </p:nvPicPr>
        <p:blipFill>
          <a:blip r:embed="rId3">
            <a:alphaModFix/>
          </a:blip>
          <a:stretch>
            <a:fillRect/>
          </a:stretch>
        </p:blipFill>
        <p:spPr>
          <a:xfrm>
            <a:off x="254850" y="1530150"/>
            <a:ext cx="8408049" cy="2645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g1434cc59ad9_0_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a:t>
            </a:r>
            <a:endParaRPr/>
          </a:p>
        </p:txBody>
      </p:sp>
      <p:sp>
        <p:nvSpPr>
          <p:cNvPr id="77" name="Google Shape;77;g1434cc59ad9_0_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b="1" lang="en" sz="3500">
                <a:solidFill>
                  <a:srgbClr val="757575"/>
                </a:solidFill>
                <a:highlight>
                  <a:schemeClr val="lt1"/>
                </a:highlight>
                <a:latin typeface="Georgia"/>
                <a:ea typeface="Georgia"/>
                <a:cs typeface="Georgia"/>
                <a:sym typeface="Georgia"/>
              </a:rPr>
              <a:t>Face recognition technology is used to find a series of data of the same face in a set of training images in a database </a:t>
            </a:r>
            <a:r>
              <a:rPr b="1" lang="en" sz="3500">
                <a:solidFill>
                  <a:srgbClr val="757575"/>
                </a:solidFill>
                <a:highlight>
                  <a:schemeClr val="lt1"/>
                </a:highlight>
                <a:latin typeface="Georgia"/>
                <a:ea typeface="Georgia"/>
                <a:cs typeface="Georgia"/>
                <a:sym typeface="Georgia"/>
              </a:rPr>
              <a:t>from the incoming image</a:t>
            </a:r>
            <a:r>
              <a:rPr b="1" lang="en" sz="3500">
                <a:solidFill>
                  <a:srgbClr val="757575"/>
                </a:solidFill>
                <a:highlight>
                  <a:schemeClr val="lt1"/>
                </a:highlight>
                <a:latin typeface="Georgia"/>
                <a:ea typeface="Georgia"/>
                <a:cs typeface="Georgia"/>
                <a:sym typeface="Georgia"/>
              </a:rPr>
              <a:t>.</a:t>
            </a:r>
            <a:r>
              <a:rPr b="1" lang="en" sz="3500">
                <a:solidFill>
                  <a:srgbClr val="757575"/>
                </a:solidFill>
                <a:latin typeface="Georgia"/>
                <a:ea typeface="Georgia"/>
                <a:cs typeface="Georgia"/>
                <a:sym typeface="Georgia"/>
              </a:rPr>
              <a:t> </a:t>
            </a:r>
            <a:endParaRPr sz="3500">
              <a:solidFill>
                <a:srgbClr val="757575"/>
              </a:solidFill>
              <a:latin typeface="Georgia"/>
              <a:ea typeface="Georgia"/>
              <a:cs typeface="Georgia"/>
              <a:sym typeface="Georgia"/>
            </a:endParaRPr>
          </a:p>
          <a:p>
            <a:pPr indent="0" lvl="0" marL="0" rtl="0" algn="l">
              <a:spcBef>
                <a:spcPts val="1200"/>
              </a:spcBef>
              <a:spcAft>
                <a:spcPts val="0"/>
              </a:spcAft>
              <a:buNone/>
            </a:pPr>
            <a:r>
              <a:rPr b="1" lang="en" sz="3500">
                <a:solidFill>
                  <a:srgbClr val="757575"/>
                </a:solidFill>
                <a:latin typeface="Georgia"/>
                <a:ea typeface="Georgia"/>
                <a:cs typeface="Georgia"/>
                <a:sym typeface="Georgia"/>
              </a:rPr>
              <a:t>The findings of this work would be useful for identification of a suitable machine-learning algorithm out of </a:t>
            </a:r>
            <a:r>
              <a:rPr b="1" lang="en" sz="3500">
                <a:solidFill>
                  <a:srgbClr val="757575"/>
                </a:solidFill>
                <a:latin typeface="Georgia"/>
                <a:ea typeface="Georgia"/>
                <a:cs typeface="Georgia"/>
                <a:sym typeface="Georgia"/>
              </a:rPr>
              <a:t>Logistic, Support Vector Machine and Naive Bayes</a:t>
            </a:r>
            <a:r>
              <a:rPr b="1" lang="en" sz="3500">
                <a:solidFill>
                  <a:srgbClr val="757575"/>
                </a:solidFill>
                <a:latin typeface="Georgia"/>
                <a:ea typeface="Georgia"/>
                <a:cs typeface="Georgia"/>
                <a:sym typeface="Georgia"/>
              </a:rPr>
              <a:t> algorithms to achieve highest face recognition accuracy.</a:t>
            </a:r>
            <a:endParaRPr b="1" sz="3500">
              <a:solidFill>
                <a:srgbClr val="757575"/>
              </a:solidFill>
              <a:latin typeface="Georgia"/>
              <a:ea typeface="Georgia"/>
              <a:cs typeface="Georgia"/>
              <a:sym typeface="Georgia"/>
            </a:endParaRPr>
          </a:p>
          <a:p>
            <a:pPr indent="0" lvl="0" marL="0" rtl="0" algn="l">
              <a:spcBef>
                <a:spcPts val="1200"/>
              </a:spcBef>
              <a:spcAft>
                <a:spcPts val="1200"/>
              </a:spcAft>
              <a:buNone/>
            </a:pPr>
            <a:r>
              <a:t/>
            </a:r>
            <a:endParaRPr sz="1700">
              <a:solidFill>
                <a:srgbClr val="181818"/>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5"/>
          <p:cNvSpPr txBox="1"/>
          <p:nvPr>
            <p:ph type="title"/>
          </p:nvPr>
        </p:nvSpPr>
        <p:spPr>
          <a:xfrm>
            <a:off x="311700" y="94475"/>
            <a:ext cx="8520600" cy="657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PCA continued…..</a:t>
            </a:r>
            <a:endParaRPr/>
          </a:p>
        </p:txBody>
      </p:sp>
      <p:sp>
        <p:nvSpPr>
          <p:cNvPr id="233" name="Google Shape;233;p15"/>
          <p:cNvSpPr txBox="1"/>
          <p:nvPr>
            <p:ph idx="1" type="body"/>
          </p:nvPr>
        </p:nvSpPr>
        <p:spPr>
          <a:xfrm>
            <a:off x="251925" y="608825"/>
            <a:ext cx="8580300" cy="4377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234" name="Google Shape;234;p15"/>
          <p:cNvPicPr preferRelativeResize="0"/>
          <p:nvPr/>
        </p:nvPicPr>
        <p:blipFill>
          <a:blip r:embed="rId3">
            <a:alphaModFix/>
          </a:blip>
          <a:stretch>
            <a:fillRect/>
          </a:stretch>
        </p:blipFill>
        <p:spPr>
          <a:xfrm>
            <a:off x="486950" y="982850"/>
            <a:ext cx="7372350" cy="3009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8"/>
          <p:cNvSpPr txBox="1"/>
          <p:nvPr>
            <p:ph type="title"/>
          </p:nvPr>
        </p:nvSpPr>
        <p:spPr>
          <a:xfrm>
            <a:off x="311700" y="110900"/>
            <a:ext cx="8520600" cy="735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lang="en" sz="2000"/>
              <a:t>Problem </a:t>
            </a:r>
            <a:r>
              <a:rPr lang="en" sz="2000"/>
              <a:t>Statement</a:t>
            </a:r>
            <a:r>
              <a:rPr lang="en" sz="2000"/>
              <a:t> </a:t>
            </a:r>
            <a:endParaRPr sz="2000"/>
          </a:p>
        </p:txBody>
      </p:sp>
      <p:sp>
        <p:nvSpPr>
          <p:cNvPr id="240" name="Google Shape;240;p1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41" name="Google Shape;241;p18"/>
          <p:cNvPicPr preferRelativeResize="0"/>
          <p:nvPr/>
        </p:nvPicPr>
        <p:blipFill rotWithShape="1">
          <a:blip r:embed="rId3">
            <a:alphaModFix/>
          </a:blip>
          <a:srcRect b="0" l="0" r="0" t="0"/>
          <a:stretch/>
        </p:blipFill>
        <p:spPr>
          <a:xfrm>
            <a:off x="66800" y="534400"/>
            <a:ext cx="8951026" cy="4475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type="title"/>
          </p:nvPr>
        </p:nvSpPr>
        <p:spPr>
          <a:xfrm>
            <a:off x="311700" y="0"/>
            <a:ext cx="8520600" cy="589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Project Flow Chart</a:t>
            </a:r>
            <a:endParaRPr/>
          </a:p>
        </p:txBody>
      </p:sp>
      <p:sp>
        <p:nvSpPr>
          <p:cNvPr id="247" name="Google Shape;247;p1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highlight>
                <a:srgbClr val="FFFF00"/>
              </a:highlight>
            </a:endParaRPr>
          </a:p>
        </p:txBody>
      </p:sp>
      <p:pic>
        <p:nvPicPr>
          <p:cNvPr id="248" name="Google Shape;248;p19"/>
          <p:cNvPicPr preferRelativeResize="0"/>
          <p:nvPr/>
        </p:nvPicPr>
        <p:blipFill>
          <a:blip r:embed="rId3">
            <a:alphaModFix/>
          </a:blip>
          <a:stretch>
            <a:fillRect/>
          </a:stretch>
        </p:blipFill>
        <p:spPr>
          <a:xfrm>
            <a:off x="89375" y="589800"/>
            <a:ext cx="8939574" cy="4553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txBox="1"/>
          <p:nvPr>
            <p:ph type="title"/>
          </p:nvPr>
        </p:nvSpPr>
        <p:spPr>
          <a:xfrm>
            <a:off x="311700" y="445025"/>
            <a:ext cx="8520600" cy="423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Step:1 Importing libraries </a:t>
            </a:r>
            <a:endParaRPr/>
          </a:p>
        </p:txBody>
      </p:sp>
      <p:sp>
        <p:nvSpPr>
          <p:cNvPr id="254" name="Google Shape;254;p2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55" name="Google Shape;255;p20"/>
          <p:cNvPicPr preferRelativeResize="0"/>
          <p:nvPr/>
        </p:nvPicPr>
        <p:blipFill>
          <a:blip r:embed="rId3">
            <a:alphaModFix/>
          </a:blip>
          <a:stretch>
            <a:fillRect/>
          </a:stretch>
        </p:blipFill>
        <p:spPr>
          <a:xfrm>
            <a:off x="111325" y="1102175"/>
            <a:ext cx="8917625" cy="3763000"/>
          </a:xfrm>
          <a:prstGeom prst="rect">
            <a:avLst/>
          </a:prstGeom>
          <a:noFill/>
          <a:ln>
            <a:noFill/>
          </a:ln>
        </p:spPr>
      </p:pic>
      <p:cxnSp>
        <p:nvCxnSpPr>
          <p:cNvPr id="256" name="Google Shape;256;p20"/>
          <p:cNvCxnSpPr/>
          <p:nvPr/>
        </p:nvCxnSpPr>
        <p:spPr>
          <a:xfrm>
            <a:off x="2886650" y="3348525"/>
            <a:ext cx="1081200" cy="0"/>
          </a:xfrm>
          <a:prstGeom prst="straightConnector1">
            <a:avLst/>
          </a:prstGeom>
          <a:noFill/>
          <a:ln cap="flat" cmpd="sng" w="9525">
            <a:solidFill>
              <a:schemeClr val="dk2"/>
            </a:solidFill>
            <a:prstDash val="solid"/>
            <a:round/>
            <a:headEnd len="med" w="med" type="none"/>
            <a:tailEnd len="med" w="med" type="triangle"/>
          </a:ln>
        </p:spPr>
      </p:cxnSp>
      <p:sp>
        <p:nvSpPr>
          <p:cNvPr id="257" name="Google Shape;257;p20"/>
          <p:cNvSpPr txBox="1"/>
          <p:nvPr/>
        </p:nvSpPr>
        <p:spPr>
          <a:xfrm>
            <a:off x="4156800" y="3170075"/>
            <a:ext cx="2477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8761D"/>
                </a:solidFill>
                <a:latin typeface="Open Sans"/>
                <a:ea typeface="Open Sans"/>
                <a:cs typeface="Open Sans"/>
                <a:sym typeface="Open Sans"/>
              </a:rPr>
              <a:t>#Linear algebra</a:t>
            </a:r>
            <a:endParaRPr b="1" sz="1100">
              <a:solidFill>
                <a:srgbClr val="38761D"/>
              </a:solidFill>
              <a:latin typeface="Open Sans"/>
              <a:ea typeface="Open Sans"/>
              <a:cs typeface="Open Sans"/>
              <a:sym typeface="Open Sans"/>
            </a:endParaRPr>
          </a:p>
        </p:txBody>
      </p:sp>
      <p:cxnSp>
        <p:nvCxnSpPr>
          <p:cNvPr id="258" name="Google Shape;258;p20"/>
          <p:cNvCxnSpPr/>
          <p:nvPr/>
        </p:nvCxnSpPr>
        <p:spPr>
          <a:xfrm>
            <a:off x="2918150" y="3631950"/>
            <a:ext cx="1028700" cy="0"/>
          </a:xfrm>
          <a:prstGeom prst="straightConnector1">
            <a:avLst/>
          </a:prstGeom>
          <a:noFill/>
          <a:ln cap="flat" cmpd="sng" w="9525">
            <a:solidFill>
              <a:schemeClr val="dk2"/>
            </a:solidFill>
            <a:prstDash val="solid"/>
            <a:round/>
            <a:headEnd len="med" w="med" type="none"/>
            <a:tailEnd len="med" w="med" type="triangle"/>
          </a:ln>
        </p:spPr>
      </p:cxnSp>
      <p:sp>
        <p:nvSpPr>
          <p:cNvPr id="259" name="Google Shape;259;p20"/>
          <p:cNvSpPr txBox="1"/>
          <p:nvPr/>
        </p:nvSpPr>
        <p:spPr>
          <a:xfrm>
            <a:off x="4188275" y="3516475"/>
            <a:ext cx="2939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8761D"/>
                </a:solidFill>
                <a:latin typeface="Open Sans"/>
                <a:ea typeface="Open Sans"/>
                <a:cs typeface="Open Sans"/>
                <a:sym typeface="Open Sans"/>
              </a:rPr>
              <a:t>#data processing, CSV file I/O</a:t>
            </a:r>
            <a:endParaRPr b="1" sz="1100">
              <a:solidFill>
                <a:srgbClr val="38761D"/>
              </a:solidFill>
              <a:latin typeface="Open Sans"/>
              <a:ea typeface="Open Sans"/>
              <a:cs typeface="Open Sans"/>
              <a:sym typeface="Open Sans"/>
            </a:endParaRPr>
          </a:p>
        </p:txBody>
      </p:sp>
      <p:pic>
        <p:nvPicPr>
          <p:cNvPr id="260" name="Google Shape;260;p20"/>
          <p:cNvPicPr preferRelativeResize="0"/>
          <p:nvPr/>
        </p:nvPicPr>
        <p:blipFill>
          <a:blip r:embed="rId4">
            <a:alphaModFix/>
          </a:blip>
          <a:stretch>
            <a:fillRect/>
          </a:stretch>
        </p:blipFill>
        <p:spPr>
          <a:xfrm>
            <a:off x="7639225" y="66800"/>
            <a:ext cx="1248725" cy="2159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1"/>
          <p:cNvSpPr txBox="1"/>
          <p:nvPr>
            <p:ph type="title"/>
          </p:nvPr>
        </p:nvSpPr>
        <p:spPr>
          <a:xfrm>
            <a:off x="311700" y="77625"/>
            <a:ext cx="8520600" cy="512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Numpy/pandas/matplotlib</a:t>
            </a:r>
            <a:endParaRPr/>
          </a:p>
        </p:txBody>
      </p:sp>
      <p:pic>
        <p:nvPicPr>
          <p:cNvPr id="266" name="Google Shape;266;p21"/>
          <p:cNvPicPr preferRelativeResize="0"/>
          <p:nvPr/>
        </p:nvPicPr>
        <p:blipFill>
          <a:blip r:embed="rId3">
            <a:alphaModFix/>
          </a:blip>
          <a:stretch>
            <a:fillRect/>
          </a:stretch>
        </p:blipFill>
        <p:spPr>
          <a:xfrm>
            <a:off x="221275" y="779325"/>
            <a:ext cx="3352450" cy="3996775"/>
          </a:xfrm>
          <a:prstGeom prst="rect">
            <a:avLst/>
          </a:prstGeom>
          <a:noFill/>
          <a:ln>
            <a:noFill/>
          </a:ln>
        </p:spPr>
      </p:pic>
      <p:pic>
        <p:nvPicPr>
          <p:cNvPr id="267" name="Google Shape;267;p21"/>
          <p:cNvPicPr preferRelativeResize="0"/>
          <p:nvPr/>
        </p:nvPicPr>
        <p:blipFill>
          <a:blip r:embed="rId4">
            <a:alphaModFix/>
          </a:blip>
          <a:stretch>
            <a:fillRect/>
          </a:stretch>
        </p:blipFill>
        <p:spPr>
          <a:xfrm>
            <a:off x="3573725" y="779325"/>
            <a:ext cx="2987149" cy="4219449"/>
          </a:xfrm>
          <a:prstGeom prst="rect">
            <a:avLst/>
          </a:prstGeom>
          <a:noFill/>
          <a:ln>
            <a:noFill/>
          </a:ln>
        </p:spPr>
      </p:pic>
      <p:pic>
        <p:nvPicPr>
          <p:cNvPr id="268" name="Google Shape;268;p21"/>
          <p:cNvPicPr preferRelativeResize="0"/>
          <p:nvPr/>
        </p:nvPicPr>
        <p:blipFill>
          <a:blip r:embed="rId5">
            <a:alphaModFix/>
          </a:blip>
          <a:stretch>
            <a:fillRect/>
          </a:stretch>
        </p:blipFill>
        <p:spPr>
          <a:xfrm>
            <a:off x="6560875" y="742425"/>
            <a:ext cx="2583125" cy="4219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2"/>
          <p:cNvSpPr txBox="1"/>
          <p:nvPr>
            <p:ph type="title"/>
          </p:nvPr>
        </p:nvSpPr>
        <p:spPr>
          <a:xfrm>
            <a:off x="311700" y="0"/>
            <a:ext cx="8520600" cy="50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2540"/>
              <a:t>Numeric Representation Data</a:t>
            </a:r>
            <a:endParaRPr sz="2540"/>
          </a:p>
        </p:txBody>
      </p:sp>
      <p:pic>
        <p:nvPicPr>
          <p:cNvPr id="274" name="Google Shape;274;p22"/>
          <p:cNvPicPr preferRelativeResize="0"/>
          <p:nvPr/>
        </p:nvPicPr>
        <p:blipFill>
          <a:blip r:embed="rId3">
            <a:alphaModFix/>
          </a:blip>
          <a:stretch>
            <a:fillRect/>
          </a:stretch>
        </p:blipFill>
        <p:spPr>
          <a:xfrm>
            <a:off x="1313700" y="508500"/>
            <a:ext cx="6980474" cy="1473200"/>
          </a:xfrm>
          <a:prstGeom prst="rect">
            <a:avLst/>
          </a:prstGeom>
          <a:noFill/>
          <a:ln>
            <a:noFill/>
          </a:ln>
        </p:spPr>
      </p:pic>
      <p:pic>
        <p:nvPicPr>
          <p:cNvPr id="275" name="Google Shape;275;p22"/>
          <p:cNvPicPr preferRelativeResize="0"/>
          <p:nvPr/>
        </p:nvPicPr>
        <p:blipFill>
          <a:blip r:embed="rId4">
            <a:alphaModFix/>
          </a:blip>
          <a:stretch>
            <a:fillRect/>
          </a:stretch>
        </p:blipFill>
        <p:spPr>
          <a:xfrm>
            <a:off x="311700" y="2282300"/>
            <a:ext cx="3446050" cy="2623275"/>
          </a:xfrm>
          <a:prstGeom prst="rect">
            <a:avLst/>
          </a:prstGeom>
          <a:noFill/>
          <a:ln>
            <a:noFill/>
          </a:ln>
        </p:spPr>
      </p:pic>
      <p:pic>
        <p:nvPicPr>
          <p:cNvPr id="276" name="Google Shape;276;p22"/>
          <p:cNvPicPr preferRelativeResize="0"/>
          <p:nvPr/>
        </p:nvPicPr>
        <p:blipFill>
          <a:blip r:embed="rId5">
            <a:alphaModFix/>
          </a:blip>
          <a:stretch>
            <a:fillRect/>
          </a:stretch>
        </p:blipFill>
        <p:spPr>
          <a:xfrm>
            <a:off x="4709675" y="2228125"/>
            <a:ext cx="4486274" cy="2915375"/>
          </a:xfrm>
          <a:prstGeom prst="rect">
            <a:avLst/>
          </a:prstGeom>
          <a:noFill/>
          <a:ln>
            <a:noFill/>
          </a:ln>
        </p:spPr>
      </p:pic>
      <p:pic>
        <p:nvPicPr>
          <p:cNvPr id="277" name="Google Shape;277;p22"/>
          <p:cNvPicPr preferRelativeResize="0"/>
          <p:nvPr/>
        </p:nvPicPr>
        <p:blipFill>
          <a:blip r:embed="rId6">
            <a:alphaModFix/>
          </a:blip>
          <a:stretch>
            <a:fillRect/>
          </a:stretch>
        </p:blipFill>
        <p:spPr>
          <a:xfrm>
            <a:off x="7895275" y="0"/>
            <a:ext cx="1248725" cy="2159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1000"/>
                                        <p:tgtEl>
                                          <p:spTgt spid="2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1000"/>
                                        <p:tgtEl>
                                          <p:spTgt spid="2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3"/>
          <p:cNvSpPr txBox="1"/>
          <p:nvPr>
            <p:ph type="title"/>
          </p:nvPr>
        </p:nvSpPr>
        <p:spPr>
          <a:xfrm>
            <a:off x="311700" y="0"/>
            <a:ext cx="8520600" cy="968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lang="en"/>
              <a:t>Step2: visualize </a:t>
            </a:r>
            <a:endParaRPr/>
          </a:p>
        </p:txBody>
      </p:sp>
      <p:pic>
        <p:nvPicPr>
          <p:cNvPr id="283" name="Google Shape;283;p23"/>
          <p:cNvPicPr preferRelativeResize="0"/>
          <p:nvPr/>
        </p:nvPicPr>
        <p:blipFill>
          <a:blip r:embed="rId3">
            <a:alphaModFix/>
          </a:blip>
          <a:stretch>
            <a:fillRect/>
          </a:stretch>
        </p:blipFill>
        <p:spPr>
          <a:xfrm>
            <a:off x="222650" y="768175"/>
            <a:ext cx="8609649" cy="3651675"/>
          </a:xfrm>
          <a:prstGeom prst="rect">
            <a:avLst/>
          </a:prstGeom>
          <a:noFill/>
          <a:ln>
            <a:noFill/>
          </a:ln>
        </p:spPr>
      </p:pic>
      <p:pic>
        <p:nvPicPr>
          <p:cNvPr id="284" name="Google Shape;284;p23"/>
          <p:cNvPicPr preferRelativeResize="0"/>
          <p:nvPr/>
        </p:nvPicPr>
        <p:blipFill>
          <a:blip r:embed="rId4">
            <a:alphaModFix/>
          </a:blip>
          <a:stretch>
            <a:fillRect/>
          </a:stretch>
        </p:blipFill>
        <p:spPr>
          <a:xfrm>
            <a:off x="7506200" y="105438"/>
            <a:ext cx="1524000" cy="2238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1406178cd31_0_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0" name="Google Shape;290;g1406178cd31_0_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91" name="Google Shape;291;g1406178cd31_0_4"/>
          <p:cNvPicPr preferRelativeResize="0"/>
          <p:nvPr/>
        </p:nvPicPr>
        <p:blipFill>
          <a:blip r:embed="rId3">
            <a:alphaModFix/>
          </a:blip>
          <a:stretch>
            <a:fillRect/>
          </a:stretch>
        </p:blipFill>
        <p:spPr>
          <a:xfrm>
            <a:off x="0" y="0"/>
            <a:ext cx="9144001" cy="51434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97" name="Google Shape;297;p2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98" name="Google Shape;298;p2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04" name="Google Shape;304;p2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05" name="Google Shape;305;p25"/>
          <p:cNvPicPr preferRelativeResize="0"/>
          <p:nvPr/>
        </p:nvPicPr>
        <p:blipFill>
          <a:blip r:embed="rId3">
            <a:alphaModFix/>
          </a:blip>
          <a:stretch>
            <a:fillRect/>
          </a:stretch>
        </p:blipFill>
        <p:spPr>
          <a:xfrm>
            <a:off x="155875" y="208675"/>
            <a:ext cx="8861949" cy="4778949"/>
          </a:xfrm>
          <a:prstGeom prst="rect">
            <a:avLst/>
          </a:prstGeom>
          <a:noFill/>
          <a:ln>
            <a:noFill/>
          </a:ln>
        </p:spPr>
      </p:pic>
      <p:pic>
        <p:nvPicPr>
          <p:cNvPr id="306" name="Google Shape;306;p25"/>
          <p:cNvPicPr preferRelativeResize="0"/>
          <p:nvPr/>
        </p:nvPicPr>
        <p:blipFill>
          <a:blip r:embed="rId4">
            <a:alphaModFix/>
          </a:blip>
          <a:stretch>
            <a:fillRect/>
          </a:stretch>
        </p:blipFill>
        <p:spPr>
          <a:xfrm>
            <a:off x="7506200" y="105438"/>
            <a:ext cx="1524000" cy="2238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14335778acd_1_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700">
                <a:solidFill>
                  <a:srgbClr val="E69138"/>
                </a:solidFill>
                <a:latin typeface="Open Sans"/>
                <a:ea typeface="Open Sans"/>
                <a:cs typeface="Open Sans"/>
                <a:sym typeface="Open Sans"/>
              </a:rPr>
              <a:t>Where it is used?</a:t>
            </a:r>
            <a:endParaRPr/>
          </a:p>
        </p:txBody>
      </p:sp>
      <p:sp>
        <p:nvSpPr>
          <p:cNvPr id="83" name="Google Shape;83;g14335778acd_1_4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a:solidFill>
                <a:srgbClr val="181818"/>
              </a:solidFill>
              <a:latin typeface="Georgia"/>
              <a:ea typeface="Georgia"/>
              <a:cs typeface="Georgia"/>
              <a:sym typeface="Georgia"/>
            </a:endParaRPr>
          </a:p>
          <a:p>
            <a:pPr indent="-342900" lvl="0" marL="457200" rtl="0" algn="l">
              <a:spcBef>
                <a:spcPts val="1200"/>
              </a:spcBef>
              <a:spcAft>
                <a:spcPts val="0"/>
              </a:spcAft>
              <a:buClr>
                <a:srgbClr val="181818"/>
              </a:buClr>
              <a:buSzPts val="1800"/>
              <a:buFont typeface="Georgia"/>
              <a:buChar char="●"/>
            </a:pPr>
            <a:r>
              <a:rPr b="1" lang="en">
                <a:solidFill>
                  <a:srgbClr val="181818"/>
                </a:solidFill>
                <a:latin typeface="Georgia"/>
                <a:ea typeface="Georgia"/>
                <a:cs typeface="Georgia"/>
                <a:sym typeface="Georgia"/>
              </a:rPr>
              <a:t>In social media platforms like facebook, Instagram, Twitter </a:t>
            </a:r>
            <a:endParaRPr b="1">
              <a:solidFill>
                <a:srgbClr val="181818"/>
              </a:solidFill>
              <a:latin typeface="Georgia"/>
              <a:ea typeface="Georgia"/>
              <a:cs typeface="Georgia"/>
              <a:sym typeface="Georgia"/>
            </a:endParaRPr>
          </a:p>
          <a:p>
            <a:pPr indent="-342900" lvl="0" marL="457200" rtl="0" algn="l">
              <a:spcBef>
                <a:spcPts val="0"/>
              </a:spcBef>
              <a:spcAft>
                <a:spcPts val="0"/>
              </a:spcAft>
              <a:buClr>
                <a:srgbClr val="181818"/>
              </a:buClr>
              <a:buSzPts val="1800"/>
              <a:buFont typeface="Georgia"/>
              <a:buChar char="●"/>
            </a:pPr>
            <a:r>
              <a:rPr b="1" lang="en">
                <a:solidFill>
                  <a:srgbClr val="181818"/>
                </a:solidFill>
                <a:latin typeface="Georgia"/>
                <a:ea typeface="Georgia"/>
                <a:cs typeface="Georgia"/>
                <a:sym typeface="Georgia"/>
              </a:rPr>
              <a:t>Law enforcement agencies use it to identify suspects or track down missing persons. </a:t>
            </a:r>
            <a:endParaRPr b="1">
              <a:solidFill>
                <a:srgbClr val="181818"/>
              </a:solidFill>
              <a:latin typeface="Georgia"/>
              <a:ea typeface="Georgia"/>
              <a:cs typeface="Georgia"/>
              <a:sym typeface="Georgia"/>
            </a:endParaRPr>
          </a:p>
          <a:p>
            <a:pPr indent="-342900" lvl="0" marL="457200" rtl="0" algn="l">
              <a:spcBef>
                <a:spcPts val="0"/>
              </a:spcBef>
              <a:spcAft>
                <a:spcPts val="0"/>
              </a:spcAft>
              <a:buClr>
                <a:srgbClr val="181818"/>
              </a:buClr>
              <a:buSzPts val="1800"/>
              <a:buFont typeface="Georgia"/>
              <a:buChar char="●"/>
            </a:pPr>
            <a:r>
              <a:rPr b="1" lang="en">
                <a:solidFill>
                  <a:srgbClr val="181818"/>
                </a:solidFill>
                <a:latin typeface="Georgia"/>
                <a:ea typeface="Georgia"/>
                <a:cs typeface="Georgia"/>
                <a:sym typeface="Georgia"/>
              </a:rPr>
              <a:t>Tech companies use it to allow consumers to easily unlock their devices and many more….</a:t>
            </a:r>
            <a:endParaRPr b="1">
              <a:solidFill>
                <a:srgbClr val="181818"/>
              </a:solidFill>
              <a:latin typeface="Georgia"/>
              <a:ea typeface="Georgia"/>
              <a:cs typeface="Georgia"/>
              <a:sym typeface="Georgia"/>
            </a:endParaRPr>
          </a:p>
          <a:p>
            <a:pPr indent="0" lvl="0" marL="0" rtl="0" algn="l">
              <a:spcBef>
                <a:spcPts val="1200"/>
              </a:spcBef>
              <a:spcAft>
                <a:spcPts val="0"/>
              </a:spcAft>
              <a:buNone/>
            </a:pPr>
            <a:r>
              <a:t/>
            </a:r>
            <a:endParaRPr b="1" sz="2503">
              <a:solidFill>
                <a:srgbClr val="757575"/>
              </a:solidFill>
              <a:latin typeface="Georgia"/>
              <a:ea typeface="Georgia"/>
              <a:cs typeface="Georgia"/>
              <a:sym typeface="Georg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14335778acd_1_68"/>
          <p:cNvSpPr txBox="1"/>
          <p:nvPr>
            <p:ph type="title"/>
          </p:nvPr>
        </p:nvSpPr>
        <p:spPr>
          <a:xfrm>
            <a:off x="222625" y="77625"/>
            <a:ext cx="8520600" cy="468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Step:3  Train and Test Data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pic>
        <p:nvPicPr>
          <p:cNvPr id="312" name="Google Shape;312;g14335778acd_1_68"/>
          <p:cNvPicPr preferRelativeResize="0"/>
          <p:nvPr/>
        </p:nvPicPr>
        <p:blipFill>
          <a:blip r:embed="rId3">
            <a:alphaModFix/>
          </a:blip>
          <a:stretch>
            <a:fillRect/>
          </a:stretch>
        </p:blipFill>
        <p:spPr>
          <a:xfrm>
            <a:off x="85350" y="796000"/>
            <a:ext cx="7206851" cy="2059625"/>
          </a:xfrm>
          <a:prstGeom prst="rect">
            <a:avLst/>
          </a:prstGeom>
          <a:noFill/>
          <a:ln>
            <a:noFill/>
          </a:ln>
        </p:spPr>
      </p:pic>
      <p:pic>
        <p:nvPicPr>
          <p:cNvPr id="313" name="Google Shape;313;g14335778acd_1_68"/>
          <p:cNvPicPr preferRelativeResize="0"/>
          <p:nvPr/>
        </p:nvPicPr>
        <p:blipFill>
          <a:blip r:embed="rId4">
            <a:alphaModFix/>
          </a:blip>
          <a:stretch>
            <a:fillRect/>
          </a:stretch>
        </p:blipFill>
        <p:spPr>
          <a:xfrm>
            <a:off x="7292200" y="77625"/>
            <a:ext cx="1781300" cy="1703675"/>
          </a:xfrm>
          <a:prstGeom prst="rect">
            <a:avLst/>
          </a:prstGeom>
          <a:noFill/>
          <a:ln>
            <a:noFill/>
          </a:ln>
        </p:spPr>
      </p:pic>
      <p:pic>
        <p:nvPicPr>
          <p:cNvPr id="314" name="Google Shape;314;g14335778acd_1_68"/>
          <p:cNvPicPr preferRelativeResize="0"/>
          <p:nvPr/>
        </p:nvPicPr>
        <p:blipFill>
          <a:blip r:embed="rId5">
            <a:alphaModFix/>
          </a:blip>
          <a:stretch>
            <a:fillRect/>
          </a:stretch>
        </p:blipFill>
        <p:spPr>
          <a:xfrm>
            <a:off x="3766725" y="2170950"/>
            <a:ext cx="5251101" cy="2627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1406efa8dc4_1_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0" name="Google Shape;320;g1406efa8dc4_1_0"/>
          <p:cNvSpPr txBox="1"/>
          <p:nvPr/>
        </p:nvSpPr>
        <p:spPr>
          <a:xfrm>
            <a:off x="1580900" y="144725"/>
            <a:ext cx="2082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pen Sans"/>
                <a:ea typeface="Open Sans"/>
                <a:cs typeface="Open Sans"/>
                <a:sym typeface="Open Sans"/>
              </a:rPr>
              <a:t>How does PCA Works?</a:t>
            </a:r>
            <a:endParaRPr sz="2100">
              <a:latin typeface="Open Sans"/>
              <a:ea typeface="Open Sans"/>
              <a:cs typeface="Open Sans"/>
              <a:sym typeface="Open Sans"/>
            </a:endParaRPr>
          </a:p>
        </p:txBody>
      </p:sp>
      <p:pic>
        <p:nvPicPr>
          <p:cNvPr id="321" name="Google Shape;321;g1406efa8dc4_1_0"/>
          <p:cNvPicPr preferRelativeResize="0"/>
          <p:nvPr/>
        </p:nvPicPr>
        <p:blipFill>
          <a:blip r:embed="rId3">
            <a:alphaModFix/>
          </a:blip>
          <a:stretch>
            <a:fillRect/>
          </a:stretch>
        </p:blipFill>
        <p:spPr>
          <a:xfrm>
            <a:off x="0" y="0"/>
            <a:ext cx="9240725" cy="5021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1406178cd31_0_1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7" name="Google Shape;327;g1406178cd31_0_1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28" name="Google Shape;328;g1406178cd31_0_11"/>
          <p:cNvPicPr preferRelativeResize="0"/>
          <p:nvPr/>
        </p:nvPicPr>
        <p:blipFill>
          <a:blip r:embed="rId3">
            <a:alphaModFix/>
          </a:blip>
          <a:stretch>
            <a:fillRect/>
          </a:stretch>
        </p:blipFill>
        <p:spPr>
          <a:xfrm>
            <a:off x="66800" y="0"/>
            <a:ext cx="8995550"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406178cd31_0_17"/>
          <p:cNvSpPr txBox="1"/>
          <p:nvPr>
            <p:ph type="title"/>
          </p:nvPr>
        </p:nvSpPr>
        <p:spPr>
          <a:xfrm>
            <a:off x="311700" y="0"/>
            <a:ext cx="8520600" cy="5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40"/>
              <a:t>Eigen Faces</a:t>
            </a:r>
            <a:endParaRPr sz="2840"/>
          </a:p>
        </p:txBody>
      </p:sp>
      <p:sp>
        <p:nvSpPr>
          <p:cNvPr id="334" name="Google Shape;334;g1406178cd31_0_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35" name="Google Shape;335;g1406178cd31_0_17"/>
          <p:cNvPicPr preferRelativeResize="0"/>
          <p:nvPr/>
        </p:nvPicPr>
        <p:blipFill>
          <a:blip r:embed="rId3">
            <a:alphaModFix/>
          </a:blip>
          <a:stretch>
            <a:fillRect/>
          </a:stretch>
        </p:blipFill>
        <p:spPr>
          <a:xfrm>
            <a:off x="0" y="534400"/>
            <a:ext cx="9262749" cy="460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1000"/>
                                        <p:tgtEl>
                                          <p:spTgt spid="3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434cc59ad9_0_0"/>
          <p:cNvSpPr txBox="1"/>
          <p:nvPr>
            <p:ph idx="1" type="body"/>
          </p:nvPr>
        </p:nvSpPr>
        <p:spPr>
          <a:xfrm>
            <a:off x="311700" y="83975"/>
            <a:ext cx="8520600" cy="501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41" name="Google Shape;341;g1434cc59ad9_0_0"/>
          <p:cNvPicPr preferRelativeResize="0"/>
          <p:nvPr/>
        </p:nvPicPr>
        <p:blipFill>
          <a:blip r:embed="rId3">
            <a:alphaModFix/>
          </a:blip>
          <a:stretch>
            <a:fillRect/>
          </a:stretch>
        </p:blipFill>
        <p:spPr>
          <a:xfrm>
            <a:off x="111325" y="83975"/>
            <a:ext cx="8447400" cy="48181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1406178cd31_0_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Flow Chart </a:t>
            </a:r>
            <a:endParaRPr/>
          </a:p>
        </p:txBody>
      </p:sp>
      <p:pic>
        <p:nvPicPr>
          <p:cNvPr id="347" name="Google Shape;347;g1406178cd31_0_22"/>
          <p:cNvPicPr preferRelativeResize="0"/>
          <p:nvPr/>
        </p:nvPicPr>
        <p:blipFill>
          <a:blip r:embed="rId3">
            <a:alphaModFix/>
          </a:blip>
          <a:stretch>
            <a:fillRect/>
          </a:stretch>
        </p:blipFill>
        <p:spPr>
          <a:xfrm>
            <a:off x="244475" y="519875"/>
            <a:ext cx="8520599" cy="4482575"/>
          </a:xfrm>
          <a:prstGeom prst="rect">
            <a:avLst/>
          </a:prstGeom>
          <a:noFill/>
          <a:ln>
            <a:noFill/>
          </a:ln>
        </p:spPr>
      </p:pic>
      <p:sp>
        <p:nvSpPr>
          <p:cNvPr id="348" name="Google Shape;348;g1406178cd31_0_22"/>
          <p:cNvSpPr txBox="1"/>
          <p:nvPr/>
        </p:nvSpPr>
        <p:spPr>
          <a:xfrm>
            <a:off x="103425" y="73475"/>
            <a:ext cx="8472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9900"/>
                </a:solidFill>
                <a:latin typeface="Open Sans"/>
                <a:ea typeface="Open Sans"/>
                <a:cs typeface="Open Sans"/>
                <a:sym typeface="Open Sans"/>
              </a:rPr>
              <a:t>Framework of Face Recognition</a:t>
            </a:r>
            <a:endParaRPr b="1" sz="1700">
              <a:solidFill>
                <a:srgbClr val="FF9900"/>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1406178cd31_0_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4: Accuracy prediction </a:t>
            </a:r>
            <a:endParaRPr/>
          </a:p>
        </p:txBody>
      </p:sp>
      <p:sp>
        <p:nvSpPr>
          <p:cNvPr id="354" name="Google Shape;354;g1406178cd31_0_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55" name="Google Shape;355;g1406178cd31_0_27"/>
          <p:cNvPicPr preferRelativeResize="0"/>
          <p:nvPr/>
        </p:nvPicPr>
        <p:blipFill>
          <a:blip r:embed="rId3">
            <a:alphaModFix/>
          </a:blip>
          <a:stretch>
            <a:fillRect/>
          </a:stretch>
        </p:blipFill>
        <p:spPr>
          <a:xfrm>
            <a:off x="244925" y="1266325"/>
            <a:ext cx="8639301" cy="3687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1434cc59ad9_0_86"/>
          <p:cNvSpPr txBox="1"/>
          <p:nvPr>
            <p:ph type="title"/>
          </p:nvPr>
        </p:nvSpPr>
        <p:spPr>
          <a:xfrm>
            <a:off x="188675" y="73825"/>
            <a:ext cx="86436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40"/>
              <a:t>Confusion Matrix</a:t>
            </a:r>
            <a:endParaRPr sz="2740"/>
          </a:p>
        </p:txBody>
      </p:sp>
      <p:sp>
        <p:nvSpPr>
          <p:cNvPr id="361" name="Google Shape;361;g1434cc59ad9_0_86"/>
          <p:cNvSpPr txBox="1"/>
          <p:nvPr>
            <p:ph idx="1" type="body"/>
          </p:nvPr>
        </p:nvSpPr>
        <p:spPr>
          <a:xfrm>
            <a:off x="90225" y="566025"/>
            <a:ext cx="8742000" cy="4380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2000"/>
              </a:spcAft>
              <a:buNone/>
            </a:pPr>
            <a:r>
              <a:rPr b="1" lang="en" sz="1250">
                <a:solidFill>
                  <a:srgbClr val="090A0B"/>
                </a:solidFill>
                <a:latin typeface="Georgia"/>
                <a:ea typeface="Georgia"/>
                <a:cs typeface="Georgia"/>
                <a:sym typeface="Georgia"/>
              </a:rPr>
              <a:t>A confusion matrix</a:t>
            </a:r>
            <a:r>
              <a:rPr b="1" lang="en" sz="1250">
                <a:solidFill>
                  <a:srgbClr val="3C484E"/>
                </a:solidFill>
                <a:latin typeface="Georgia"/>
                <a:ea typeface="Georgia"/>
                <a:cs typeface="Georgia"/>
                <a:sym typeface="Georgia"/>
              </a:rPr>
              <a:t> </a:t>
            </a:r>
            <a:r>
              <a:rPr lang="en" sz="1250">
                <a:solidFill>
                  <a:srgbClr val="3C484E"/>
                </a:solidFill>
                <a:latin typeface="Georgia"/>
                <a:ea typeface="Georgia"/>
                <a:cs typeface="Georgia"/>
                <a:sym typeface="Georgia"/>
              </a:rPr>
              <a:t>is a performance measurement method for Machine learning classification. It helps you to know the performance of the classification model on a set of test data so that the true values and false are known. It helps us find out how many times our model has given correct or wrong output and of what type. Hence, it is a very important tool for evaluating classification models.</a:t>
            </a:r>
            <a:endParaRPr>
              <a:latin typeface="Georgia"/>
              <a:ea typeface="Georgia"/>
              <a:cs typeface="Georgia"/>
              <a:sym typeface="Georgia"/>
            </a:endParaRPr>
          </a:p>
        </p:txBody>
      </p:sp>
      <p:pic>
        <p:nvPicPr>
          <p:cNvPr id="362" name="Google Shape;362;g1434cc59ad9_0_86"/>
          <p:cNvPicPr preferRelativeResize="0"/>
          <p:nvPr/>
        </p:nvPicPr>
        <p:blipFill>
          <a:blip r:embed="rId3">
            <a:alphaModFix/>
          </a:blip>
          <a:stretch>
            <a:fillRect/>
          </a:stretch>
        </p:blipFill>
        <p:spPr>
          <a:xfrm>
            <a:off x="418375" y="1632475"/>
            <a:ext cx="7629100" cy="3100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CONCLUSION</a:t>
            </a:r>
            <a:endParaRPr/>
          </a:p>
          <a:p>
            <a:pPr indent="0" lvl="0" marL="0" rtl="0" algn="l">
              <a:lnSpc>
                <a:spcPct val="100000"/>
              </a:lnSpc>
              <a:spcBef>
                <a:spcPts val="0"/>
              </a:spcBef>
              <a:spcAft>
                <a:spcPts val="0"/>
              </a:spcAft>
              <a:buSzPct val="111111"/>
              <a:buNone/>
            </a:pPr>
            <a:r>
              <a:t/>
            </a:r>
            <a:endParaRPr/>
          </a:p>
        </p:txBody>
      </p:sp>
      <p:sp>
        <p:nvSpPr>
          <p:cNvPr id="368" name="Google Shape;368;p2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sz="2000"/>
              <a:t>Face recognition is a both challenging and important technique. Among all the biometric techniques, face recognition approach possesses one great advantage, which is its user-friendliness. </a:t>
            </a:r>
            <a:endParaRPr b="1" sz="2000"/>
          </a:p>
          <a:p>
            <a:pPr indent="0" lvl="0" marL="0" rtl="0" algn="l">
              <a:lnSpc>
                <a:spcPct val="115000"/>
              </a:lnSpc>
              <a:spcBef>
                <a:spcPts val="1200"/>
              </a:spcBef>
              <a:spcAft>
                <a:spcPts val="1200"/>
              </a:spcAft>
              <a:buSzPts val="1800"/>
              <a:buNone/>
            </a:pPr>
            <a:r>
              <a:rPr b="1" lang="en" sz="2000"/>
              <a:t>We hope this project provided a better understanding about face recognition, and we encourage the listeners who are interested in this topic to go to the references for more detailed study. </a:t>
            </a:r>
            <a:endParaRPr b="1"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9"/>
          <p:cNvSpPr txBox="1"/>
          <p:nvPr>
            <p:ph type="title"/>
          </p:nvPr>
        </p:nvSpPr>
        <p:spPr>
          <a:xfrm>
            <a:off x="311700" y="90225"/>
            <a:ext cx="8520600" cy="62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a:p>
            <a:pPr indent="0" lvl="0" marL="0" rtl="0" algn="l">
              <a:lnSpc>
                <a:spcPct val="100000"/>
              </a:lnSpc>
              <a:spcBef>
                <a:spcPts val="0"/>
              </a:spcBef>
              <a:spcAft>
                <a:spcPts val="0"/>
              </a:spcAft>
              <a:buSzPct val="111111"/>
              <a:buNone/>
            </a:pPr>
            <a:r>
              <a:t/>
            </a:r>
            <a:endParaRPr/>
          </a:p>
        </p:txBody>
      </p:sp>
      <p:sp>
        <p:nvSpPr>
          <p:cNvPr id="374" name="Google Shape;374;p29"/>
          <p:cNvSpPr txBox="1"/>
          <p:nvPr>
            <p:ph idx="1" type="body"/>
          </p:nvPr>
        </p:nvSpPr>
        <p:spPr>
          <a:xfrm>
            <a:off x="311700" y="623450"/>
            <a:ext cx="8520600" cy="39456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sz="1200">
                <a:solidFill>
                  <a:schemeClr val="hlink"/>
                </a:solidFill>
                <a:highlight>
                  <a:srgbClr val="FFFFFF"/>
                </a:highlight>
                <a:uFill>
                  <a:noFill/>
                </a:uFill>
                <a:latin typeface="Arial"/>
                <a:ea typeface="Arial"/>
                <a:cs typeface="Arial"/>
                <a:sym typeface="Arial"/>
                <a:hlinkClick r:id="rId3"/>
              </a:rPr>
              <a:t>Joseph Adewumi</a:t>
            </a:r>
            <a:r>
              <a:rPr lang="en" sz="1200"/>
              <a:t> [</a:t>
            </a:r>
            <a:r>
              <a:rPr lang="en" sz="1200">
                <a:solidFill>
                  <a:srgbClr val="757575"/>
                </a:solidFill>
                <a:highlight>
                  <a:srgbClr val="FFFFFF"/>
                </a:highlight>
                <a:latin typeface="Arial"/>
                <a:ea typeface="Arial"/>
                <a:cs typeface="Arial"/>
                <a:sym typeface="Arial"/>
              </a:rPr>
              <a:t>Mar 26, 2019]-</a:t>
            </a:r>
            <a:r>
              <a:rPr b="1" lang="en" sz="1200">
                <a:solidFill>
                  <a:srgbClr val="292929"/>
                </a:solidFill>
                <a:highlight>
                  <a:srgbClr val="FFFFFF"/>
                </a:highlight>
                <a:latin typeface="Arial"/>
                <a:ea typeface="Arial"/>
                <a:cs typeface="Arial"/>
                <a:sym typeface="Arial"/>
              </a:rPr>
              <a:t>Understanding the Role of Eigenvectors and Eigenvalues in PCA Dimensionality Reduction</a:t>
            </a:r>
            <a:endParaRPr sz="1200">
              <a:solidFill>
                <a:srgbClr val="757575"/>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solidFill>
                  <a:srgbClr val="292929"/>
                </a:solidFill>
                <a:highlight>
                  <a:srgbClr val="FFFFFF"/>
                </a:highlight>
                <a:latin typeface="Arial"/>
                <a:ea typeface="Arial"/>
                <a:cs typeface="Arial"/>
                <a:sym typeface="Arial"/>
              </a:rPr>
              <a:t>Matt Brems[Published on </a:t>
            </a:r>
            <a:r>
              <a:rPr lang="en" sz="1200">
                <a:solidFill>
                  <a:srgbClr val="757575"/>
                </a:solidFill>
                <a:highlight>
                  <a:srgbClr val="FFFFFF"/>
                </a:highlight>
                <a:latin typeface="Arial"/>
                <a:ea typeface="Arial"/>
                <a:cs typeface="Arial"/>
                <a:sym typeface="Arial"/>
              </a:rPr>
              <a:t>Apr 17, 2017]</a:t>
            </a:r>
            <a:r>
              <a:rPr lang="en" sz="1200">
                <a:solidFill>
                  <a:srgbClr val="292929"/>
                </a:solidFill>
                <a:highlight>
                  <a:srgbClr val="FFFFFF"/>
                </a:highlight>
                <a:latin typeface="Arial"/>
                <a:ea typeface="Arial"/>
                <a:cs typeface="Arial"/>
                <a:sym typeface="Arial"/>
              </a:rPr>
              <a:t>- </a:t>
            </a:r>
            <a:r>
              <a:rPr b="1" lang="en" sz="1200">
                <a:solidFill>
                  <a:srgbClr val="292929"/>
                </a:solidFill>
                <a:highlight>
                  <a:srgbClr val="FFFFFF"/>
                </a:highlight>
                <a:latin typeface="Arial"/>
                <a:ea typeface="Arial"/>
                <a:cs typeface="Arial"/>
                <a:sym typeface="Arial"/>
              </a:rPr>
              <a:t>A One-Stop Shop for Principal Component Analysis</a:t>
            </a:r>
            <a:endParaRPr b="1" sz="1200">
              <a:solidFill>
                <a:srgbClr val="292929"/>
              </a:solidFill>
              <a:highlight>
                <a:srgbClr val="FFFFFF"/>
              </a:highlight>
              <a:latin typeface="Arial"/>
              <a:ea typeface="Arial"/>
              <a:cs typeface="Arial"/>
              <a:sym typeface="Arial"/>
            </a:endParaRPr>
          </a:p>
          <a:p>
            <a:pPr indent="-304800" lvl="0" marL="457200" rtl="0" algn="l">
              <a:lnSpc>
                <a:spcPct val="150000"/>
              </a:lnSpc>
              <a:spcBef>
                <a:spcPts val="0"/>
              </a:spcBef>
              <a:spcAft>
                <a:spcPts val="0"/>
              </a:spcAft>
              <a:buSzPts val="1200"/>
              <a:buChar char="●"/>
            </a:pPr>
            <a:r>
              <a:rPr lang="en" sz="1200">
                <a:solidFill>
                  <a:srgbClr val="444444"/>
                </a:solidFill>
                <a:highlight>
                  <a:srgbClr val="FFFFFF"/>
                </a:highlight>
                <a:latin typeface="Georgia"/>
                <a:ea typeface="Georgia"/>
                <a:cs typeface="Georgia"/>
                <a:sym typeface="Georgia"/>
              </a:rPr>
              <a:t>Machine Learning Tutorial – All the Essential Concepts in Single Tutorial </a:t>
            </a:r>
            <a:r>
              <a:rPr lang="en" sz="1200" u="sng">
                <a:solidFill>
                  <a:schemeClr val="hlink"/>
                </a:solidFill>
                <a:highlight>
                  <a:srgbClr val="FFFFFF"/>
                </a:highlight>
                <a:latin typeface="Arial"/>
                <a:ea typeface="Arial"/>
                <a:cs typeface="Arial"/>
                <a:sym typeface="Arial"/>
                <a:hlinkClick r:id="rId4"/>
              </a:rPr>
              <a:t>https://data-flair.training/blogs/machine-learning-tutorial/</a:t>
            </a:r>
            <a:r>
              <a:rPr lang="en" sz="1200">
                <a:solidFill>
                  <a:srgbClr val="292929"/>
                </a:solidFill>
                <a:highlight>
                  <a:srgbClr val="FFFFFF"/>
                </a:highlight>
                <a:latin typeface="Arial"/>
                <a:ea typeface="Arial"/>
                <a:cs typeface="Arial"/>
                <a:sym typeface="Arial"/>
              </a:rPr>
              <a:t> </a:t>
            </a:r>
            <a:endParaRPr sz="1200">
              <a:solidFill>
                <a:srgbClr val="292929"/>
              </a:solidFill>
              <a:highlight>
                <a:srgbClr val="FFFFFF"/>
              </a:highlight>
              <a:latin typeface="Arial"/>
              <a:ea typeface="Arial"/>
              <a:cs typeface="Arial"/>
              <a:sym typeface="Arial"/>
            </a:endParaRPr>
          </a:p>
          <a:p>
            <a:pPr indent="-311150" lvl="0" marL="457200" rtl="0" algn="l">
              <a:lnSpc>
                <a:spcPct val="150000"/>
              </a:lnSpc>
              <a:spcBef>
                <a:spcPts val="0"/>
              </a:spcBef>
              <a:spcAft>
                <a:spcPts val="0"/>
              </a:spcAft>
              <a:buClr>
                <a:srgbClr val="181818"/>
              </a:buClr>
              <a:buSzPts val="1300"/>
              <a:buFont typeface="Roboto"/>
              <a:buChar char="●"/>
            </a:pPr>
            <a:r>
              <a:rPr b="1" lang="en" sz="1300">
                <a:solidFill>
                  <a:srgbClr val="181818"/>
                </a:solidFill>
                <a:latin typeface="Roboto"/>
                <a:ea typeface="Roboto"/>
                <a:cs typeface="Roboto"/>
                <a:sym typeface="Roboto"/>
              </a:rPr>
              <a:t>Principal Component Analysis in Python | Basics of Principle Component Analysis Explained | Edureka</a:t>
            </a:r>
            <a:endParaRPr b="1" sz="1300">
              <a:solidFill>
                <a:srgbClr val="181818"/>
              </a:solidFill>
              <a:latin typeface="Roboto"/>
              <a:ea typeface="Roboto"/>
              <a:cs typeface="Roboto"/>
              <a:sym typeface="Roboto"/>
            </a:endParaRPr>
          </a:p>
          <a:p>
            <a:pPr indent="-304800" lvl="0" marL="457200" rtl="0" algn="l">
              <a:lnSpc>
                <a:spcPct val="150000"/>
              </a:lnSpc>
              <a:spcBef>
                <a:spcPts val="0"/>
              </a:spcBef>
              <a:spcAft>
                <a:spcPts val="0"/>
              </a:spcAft>
              <a:buSzPts val="1200"/>
              <a:buChar char="●"/>
            </a:pPr>
            <a:r>
              <a:rPr lang="en" sz="1200" u="sng">
                <a:solidFill>
                  <a:schemeClr val="accent5"/>
                </a:solidFill>
                <a:hlinkClick r:id="rId5">
                  <a:extLst>
                    <a:ext uri="{A12FA001-AC4F-418D-AE19-62706E023703}">
                      <ahyp:hlinkClr val="tx"/>
                    </a:ext>
                  </a:extLst>
                </a:hlinkClick>
              </a:rPr>
              <a:t>https://medium.com/@dareyadewumi650/understanding-the-role-of-eigenvectors-and-eigenvalues-in-pca-dimensionality-reduction-10186dad0c5c</a:t>
            </a:r>
            <a:r>
              <a:rPr lang="en" sz="1200"/>
              <a:t> </a:t>
            </a:r>
            <a:endParaRPr sz="1200"/>
          </a:p>
          <a:p>
            <a:pPr indent="-304800" lvl="0" marL="457200" rtl="0" algn="l">
              <a:spcBef>
                <a:spcPts val="0"/>
              </a:spcBef>
              <a:spcAft>
                <a:spcPts val="0"/>
              </a:spcAft>
              <a:buSzPts val="1200"/>
              <a:buFont typeface="Arial"/>
              <a:buChar char="●"/>
            </a:pPr>
            <a:r>
              <a:rPr lang="en" sz="1200" u="sng">
                <a:solidFill>
                  <a:schemeClr val="accent5"/>
                </a:solidFill>
                <a:highlight>
                  <a:srgbClr val="FFFFFF"/>
                </a:highlight>
                <a:latin typeface="Arial"/>
                <a:ea typeface="Arial"/>
                <a:cs typeface="Arial"/>
                <a:sym typeface="Arial"/>
                <a:hlinkClick r:id="rId6">
                  <a:extLst>
                    <a:ext uri="{A12FA001-AC4F-418D-AE19-62706E023703}">
                      <ahyp:hlinkClr val="tx"/>
                    </a:ext>
                  </a:extLst>
                </a:hlinkClick>
              </a:rPr>
              <a:t>http://lpsa.swarthmore.edu/BackGround/RevMat/MatrixReview.html</a:t>
            </a:r>
            <a:endParaRPr/>
          </a:p>
          <a:p>
            <a:pPr indent="-266700" lvl="0" marL="457200" rtl="0" algn="l">
              <a:spcBef>
                <a:spcPts val="0"/>
              </a:spcBef>
              <a:spcAft>
                <a:spcPts val="0"/>
              </a:spcAft>
              <a:buSzPts val="600"/>
              <a:buFont typeface="Arial"/>
              <a:buChar char="●"/>
            </a:pPr>
            <a:r>
              <a:rPr lang="en" sz="1200" u="sng">
                <a:solidFill>
                  <a:schemeClr val="hlink"/>
                </a:solidFill>
                <a:hlinkClick r:id="rId7"/>
              </a:rPr>
              <a:t>http://cda.psych.uiuc.edu/statistical_learning_course/Jolliffe%20I.%20Principal%20Component%20Analysis%20(2ed.,%20Springer,%202002)(518s)_MVsa_.pdf</a:t>
            </a:r>
            <a:r>
              <a:rPr lang="en" sz="1200"/>
              <a:t> </a:t>
            </a:r>
            <a:endParaRPr sz="1200"/>
          </a:p>
        </p:txBody>
      </p:sp>
      <p:sp>
        <p:nvSpPr>
          <p:cNvPr id="375" name="Google Shape;375;p29"/>
          <p:cNvSpPr/>
          <p:nvPr/>
        </p:nvSpPr>
        <p:spPr>
          <a:xfrm>
            <a:off x="1204275" y="3601749"/>
            <a:ext cx="5599524" cy="66630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990000"/>
                </a:solidFill>
                <a:latin typeface="Lobster"/>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
          <p:cNvSpPr txBox="1"/>
          <p:nvPr>
            <p:ph type="title"/>
          </p:nvPr>
        </p:nvSpPr>
        <p:spPr>
          <a:xfrm>
            <a:off x="311700" y="82025"/>
            <a:ext cx="8520600" cy="590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is Machine learning?</a:t>
            </a:r>
            <a:endParaRPr/>
          </a:p>
        </p:txBody>
      </p:sp>
      <p:sp>
        <p:nvSpPr>
          <p:cNvPr id="89" name="Google Shape;89;p2"/>
          <p:cNvSpPr txBox="1"/>
          <p:nvPr>
            <p:ph idx="1" type="body"/>
          </p:nvPr>
        </p:nvSpPr>
        <p:spPr>
          <a:xfrm>
            <a:off x="105000" y="672725"/>
            <a:ext cx="8727300" cy="43449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SzPts val="1800"/>
              <a:buNone/>
            </a:pPr>
            <a:r>
              <a:rPr b="1" lang="en" sz="1203">
                <a:solidFill>
                  <a:srgbClr val="FF9900"/>
                </a:solidFill>
                <a:latin typeface="Georgia"/>
                <a:ea typeface="Georgia"/>
                <a:cs typeface="Georgia"/>
                <a:sym typeface="Georgia"/>
              </a:rPr>
              <a:t>*Machine learning </a:t>
            </a:r>
            <a:r>
              <a:rPr b="1" lang="en" sz="1203">
                <a:solidFill>
                  <a:srgbClr val="181818"/>
                </a:solidFill>
                <a:latin typeface="Georgia"/>
                <a:ea typeface="Georgia"/>
                <a:cs typeface="Georgia"/>
                <a:sym typeface="Georgia"/>
              </a:rPr>
              <a:t>is the subset of Artificial Intelligence that uses data, algorithms and statistical techniques to build intelligent systems who learns by themselves and improves.</a:t>
            </a:r>
            <a:r>
              <a:rPr b="1" lang="en" sz="1200"/>
              <a:t> </a:t>
            </a:r>
            <a:r>
              <a:rPr b="1" lang="en" sz="1200"/>
              <a:t>Machine Learning</a:t>
            </a:r>
            <a:r>
              <a:rPr lang="en" sz="1200"/>
              <a:t> is the science of making computers learn and act like humans by feeding data and information without being </a:t>
            </a:r>
            <a:r>
              <a:rPr lang="en" sz="1200"/>
              <a:t>explicitly</a:t>
            </a:r>
            <a:r>
              <a:rPr lang="en" sz="1200"/>
              <a:t> programmed! </a:t>
            </a:r>
            <a:endParaRPr sz="1200"/>
          </a:p>
          <a:p>
            <a:pPr indent="0" lvl="0" marL="0" rtl="0" algn="l">
              <a:lnSpc>
                <a:spcPct val="100000"/>
              </a:lnSpc>
              <a:spcBef>
                <a:spcPts val="1200"/>
              </a:spcBef>
              <a:spcAft>
                <a:spcPts val="0"/>
              </a:spcAft>
              <a:buNone/>
            </a:pPr>
            <a:r>
              <a:rPr b="1" lang="en" sz="1940">
                <a:solidFill>
                  <a:schemeClr val="accent1"/>
                </a:solidFill>
                <a:latin typeface="PT Sans Narrow"/>
                <a:ea typeface="PT Sans Narrow"/>
                <a:cs typeface="PT Sans Narrow"/>
                <a:sym typeface="PT Sans Narrow"/>
              </a:rPr>
              <a:t>Steps in Machine learning….</a:t>
            </a:r>
            <a:endParaRPr sz="1200"/>
          </a:p>
          <a:p>
            <a:pPr indent="-342900" lvl="0" marL="457200" rtl="0" algn="l">
              <a:spcBef>
                <a:spcPts val="0"/>
              </a:spcBef>
              <a:spcAft>
                <a:spcPts val="0"/>
              </a:spcAft>
              <a:buSzPts val="1800"/>
              <a:buAutoNum type="arabicPeriod"/>
            </a:pPr>
            <a:r>
              <a:rPr lang="en"/>
              <a:t>Define Objective</a:t>
            </a:r>
            <a:endParaRPr/>
          </a:p>
          <a:p>
            <a:pPr indent="-342900" lvl="0" marL="457200" rtl="0" algn="l">
              <a:spcBef>
                <a:spcPts val="0"/>
              </a:spcBef>
              <a:spcAft>
                <a:spcPts val="0"/>
              </a:spcAft>
              <a:buSzPts val="1800"/>
              <a:buAutoNum type="arabicPeriod"/>
            </a:pPr>
            <a:r>
              <a:rPr lang="en"/>
              <a:t>Collect data</a:t>
            </a:r>
            <a:endParaRPr/>
          </a:p>
          <a:p>
            <a:pPr indent="-342900" lvl="0" marL="457200" rtl="0" algn="l">
              <a:spcBef>
                <a:spcPts val="0"/>
              </a:spcBef>
              <a:spcAft>
                <a:spcPts val="0"/>
              </a:spcAft>
              <a:buSzPts val="1800"/>
              <a:buAutoNum type="arabicPeriod"/>
            </a:pPr>
            <a:r>
              <a:rPr lang="en"/>
              <a:t>Prepare Data(bad in bad out)</a:t>
            </a:r>
            <a:endParaRPr/>
          </a:p>
          <a:p>
            <a:pPr indent="-342900" lvl="0" marL="457200" rtl="0" algn="l">
              <a:spcBef>
                <a:spcPts val="0"/>
              </a:spcBef>
              <a:spcAft>
                <a:spcPts val="0"/>
              </a:spcAft>
              <a:buSzPts val="1800"/>
              <a:buAutoNum type="arabicPeriod"/>
            </a:pPr>
            <a:r>
              <a:rPr lang="en"/>
              <a:t>Select Algorithm</a:t>
            </a:r>
            <a:endParaRPr/>
          </a:p>
          <a:p>
            <a:pPr indent="-342900" lvl="0" marL="457200" rtl="0" algn="l">
              <a:spcBef>
                <a:spcPts val="0"/>
              </a:spcBef>
              <a:spcAft>
                <a:spcPts val="0"/>
              </a:spcAft>
              <a:buSzPts val="1800"/>
              <a:buAutoNum type="arabicPeriod"/>
            </a:pPr>
            <a:r>
              <a:rPr b="1" lang="en"/>
              <a:t>Train Model</a:t>
            </a:r>
            <a:endParaRPr b="1"/>
          </a:p>
          <a:p>
            <a:pPr indent="-342900" lvl="0" marL="457200" rtl="0" algn="l">
              <a:spcBef>
                <a:spcPts val="0"/>
              </a:spcBef>
              <a:spcAft>
                <a:spcPts val="0"/>
              </a:spcAft>
              <a:buSzPts val="1800"/>
              <a:buAutoNum type="arabicPeriod"/>
            </a:pPr>
            <a:r>
              <a:rPr b="1" lang="en"/>
              <a:t>Test Model</a:t>
            </a:r>
            <a:endParaRPr b="1"/>
          </a:p>
          <a:p>
            <a:pPr indent="-342900" lvl="0" marL="457200" rtl="0" algn="l">
              <a:spcBef>
                <a:spcPts val="0"/>
              </a:spcBef>
              <a:spcAft>
                <a:spcPts val="0"/>
              </a:spcAft>
              <a:buSzPts val="1800"/>
              <a:buAutoNum type="arabicPeriod"/>
            </a:pPr>
            <a:r>
              <a:rPr b="1" lang="en"/>
              <a:t>Predict</a:t>
            </a:r>
            <a:endParaRPr b="1"/>
          </a:p>
          <a:p>
            <a:pPr indent="-342900" lvl="0" marL="457200" rtl="0" algn="l">
              <a:spcBef>
                <a:spcPts val="0"/>
              </a:spcBef>
              <a:spcAft>
                <a:spcPts val="0"/>
              </a:spcAft>
              <a:buSzPts val="1800"/>
              <a:buAutoNum type="arabicPeriod"/>
            </a:pPr>
            <a:r>
              <a:rPr lang="en"/>
              <a:t>Deploy</a:t>
            </a:r>
            <a:endParaRPr sz="1200"/>
          </a:p>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90" name="Google Shape;90;p2"/>
          <p:cNvPicPr preferRelativeResize="0"/>
          <p:nvPr/>
        </p:nvPicPr>
        <p:blipFill>
          <a:blip r:embed="rId3">
            <a:alphaModFix/>
          </a:blip>
          <a:stretch>
            <a:fillRect/>
          </a:stretch>
        </p:blipFill>
        <p:spPr>
          <a:xfrm>
            <a:off x="2870175" y="2719400"/>
            <a:ext cx="5655375" cy="1964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g13fb12750a5_0_113"/>
          <p:cNvPicPr preferRelativeResize="0"/>
          <p:nvPr/>
        </p:nvPicPr>
        <p:blipFill>
          <a:blip r:embed="rId3">
            <a:alphaModFix/>
          </a:blip>
          <a:stretch>
            <a:fillRect/>
          </a:stretch>
        </p:blipFill>
        <p:spPr>
          <a:xfrm>
            <a:off x="152400" y="152400"/>
            <a:ext cx="8781051" cy="2778049"/>
          </a:xfrm>
          <a:prstGeom prst="rect">
            <a:avLst/>
          </a:prstGeom>
          <a:noFill/>
          <a:ln>
            <a:noFill/>
          </a:ln>
        </p:spPr>
      </p:pic>
      <p:pic>
        <p:nvPicPr>
          <p:cNvPr id="96" name="Google Shape;96;g13fb12750a5_0_113"/>
          <p:cNvPicPr preferRelativeResize="0"/>
          <p:nvPr/>
        </p:nvPicPr>
        <p:blipFill>
          <a:blip r:embed="rId4">
            <a:alphaModFix/>
          </a:blip>
          <a:stretch>
            <a:fillRect/>
          </a:stretch>
        </p:blipFill>
        <p:spPr>
          <a:xfrm>
            <a:off x="4429800" y="2830150"/>
            <a:ext cx="4601425" cy="2072675"/>
          </a:xfrm>
          <a:prstGeom prst="rect">
            <a:avLst/>
          </a:prstGeom>
          <a:noFill/>
          <a:ln>
            <a:noFill/>
          </a:ln>
        </p:spPr>
      </p:pic>
      <p:pic>
        <p:nvPicPr>
          <p:cNvPr id="97" name="Google Shape;97;g13fb12750a5_0_113"/>
          <p:cNvPicPr preferRelativeResize="0"/>
          <p:nvPr/>
        </p:nvPicPr>
        <p:blipFill>
          <a:blip r:embed="rId5">
            <a:alphaModFix/>
          </a:blip>
          <a:stretch>
            <a:fillRect/>
          </a:stretch>
        </p:blipFill>
        <p:spPr>
          <a:xfrm>
            <a:off x="56325" y="2930450"/>
            <a:ext cx="4373474" cy="1925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13fb12750a5_0_11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03" name="Google Shape;103;g13fb12750a5_0_11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04" name="Google Shape;104;g13fb12750a5_0_118"/>
          <p:cNvPicPr preferRelativeResize="0"/>
          <p:nvPr/>
        </p:nvPicPr>
        <p:blipFill rotWithShape="1">
          <a:blip r:embed="rId3">
            <a:alphaModFix/>
          </a:blip>
          <a:srcRect b="0" l="0" r="0" t="0"/>
          <a:stretch/>
        </p:blipFill>
        <p:spPr>
          <a:xfrm>
            <a:off x="104975" y="95250"/>
            <a:ext cx="8992549" cy="4770376"/>
          </a:xfrm>
          <a:prstGeom prst="rect">
            <a:avLst/>
          </a:prstGeom>
          <a:noFill/>
          <a:ln>
            <a:noFill/>
          </a:ln>
        </p:spPr>
      </p:pic>
      <p:sp>
        <p:nvSpPr>
          <p:cNvPr id="105" name="Google Shape;105;g13fb12750a5_0_118"/>
          <p:cNvSpPr txBox="1"/>
          <p:nvPr/>
        </p:nvSpPr>
        <p:spPr>
          <a:xfrm>
            <a:off x="5765250" y="2012250"/>
            <a:ext cx="1738500" cy="554100"/>
          </a:xfrm>
          <a:prstGeom prst="rect">
            <a:avLst/>
          </a:prstGeom>
          <a:solidFill>
            <a:srgbClr val="6AA84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Principal Component Analysis</a:t>
            </a:r>
            <a:endParaRPr sz="1200">
              <a:latin typeface="Open Sans"/>
              <a:ea typeface="Open Sans"/>
              <a:cs typeface="Open Sans"/>
              <a:sym typeface="Open Sans"/>
            </a:endParaRPr>
          </a:p>
        </p:txBody>
      </p:sp>
      <p:cxnSp>
        <p:nvCxnSpPr>
          <p:cNvPr id="106" name="Google Shape;106;g13fb12750a5_0_118"/>
          <p:cNvCxnSpPr>
            <a:endCxn id="105" idx="0"/>
          </p:cNvCxnSpPr>
          <p:nvPr/>
        </p:nvCxnSpPr>
        <p:spPr>
          <a:xfrm>
            <a:off x="6513300" y="1447950"/>
            <a:ext cx="121200" cy="564300"/>
          </a:xfrm>
          <a:prstGeom prst="straightConnector1">
            <a:avLst/>
          </a:prstGeom>
          <a:noFill/>
          <a:ln cap="flat" cmpd="sng" w="9525">
            <a:solidFill>
              <a:schemeClr val="dk2"/>
            </a:solidFill>
            <a:prstDash val="solid"/>
            <a:round/>
            <a:headEnd len="med" w="med" type="none"/>
            <a:tailEnd len="med" w="med" type="triangle"/>
          </a:ln>
        </p:spPr>
      </p:cxnSp>
      <p:cxnSp>
        <p:nvCxnSpPr>
          <p:cNvPr id="107" name="Google Shape;107;g13fb12750a5_0_118"/>
          <p:cNvCxnSpPr>
            <a:stCxn id="105" idx="2"/>
          </p:cNvCxnSpPr>
          <p:nvPr/>
        </p:nvCxnSpPr>
        <p:spPr>
          <a:xfrm flipH="1">
            <a:off x="6513300" y="2566350"/>
            <a:ext cx="121200" cy="1151400"/>
          </a:xfrm>
          <a:prstGeom prst="straightConnector1">
            <a:avLst/>
          </a:prstGeom>
          <a:noFill/>
          <a:ln cap="flat" cmpd="sng" w="38100">
            <a:solidFill>
              <a:schemeClr val="dk2"/>
            </a:solidFill>
            <a:prstDash val="solid"/>
            <a:round/>
            <a:headEnd len="med" w="med" type="none"/>
            <a:tailEnd len="med" w="med" type="triangle"/>
          </a:ln>
        </p:spPr>
      </p:cxnSp>
      <p:pic>
        <p:nvPicPr>
          <p:cNvPr id="108" name="Google Shape;108;g13fb12750a5_0_118"/>
          <p:cNvPicPr preferRelativeResize="0"/>
          <p:nvPr/>
        </p:nvPicPr>
        <p:blipFill>
          <a:blip r:embed="rId4">
            <a:alphaModFix/>
          </a:blip>
          <a:stretch>
            <a:fillRect/>
          </a:stretch>
        </p:blipFill>
        <p:spPr>
          <a:xfrm>
            <a:off x="0" y="147650"/>
            <a:ext cx="9144003" cy="4770376"/>
          </a:xfrm>
          <a:prstGeom prst="rect">
            <a:avLst/>
          </a:prstGeom>
          <a:noFill/>
          <a:ln>
            <a:noFill/>
          </a:ln>
        </p:spPr>
      </p:pic>
      <p:sp>
        <p:nvSpPr>
          <p:cNvPr id="109" name="Google Shape;109;g13fb12750a5_0_118"/>
          <p:cNvSpPr txBox="1"/>
          <p:nvPr/>
        </p:nvSpPr>
        <p:spPr>
          <a:xfrm>
            <a:off x="6513300" y="1848413"/>
            <a:ext cx="1263600" cy="600300"/>
          </a:xfrm>
          <a:prstGeom prst="rect">
            <a:avLst/>
          </a:prstGeom>
          <a:solidFill>
            <a:srgbClr val="6AA84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Principal Component Analysis(PCA)</a:t>
            </a:r>
            <a:endParaRPr sz="900">
              <a:latin typeface="Open Sans"/>
              <a:ea typeface="Open Sans"/>
              <a:cs typeface="Open Sans"/>
              <a:sym typeface="Open Sans"/>
            </a:endParaRPr>
          </a:p>
        </p:txBody>
      </p:sp>
      <p:cxnSp>
        <p:nvCxnSpPr>
          <p:cNvPr id="110" name="Google Shape;110;g13fb12750a5_0_118"/>
          <p:cNvCxnSpPr/>
          <p:nvPr/>
        </p:nvCxnSpPr>
        <p:spPr>
          <a:xfrm>
            <a:off x="6800575" y="1435575"/>
            <a:ext cx="16500" cy="385500"/>
          </a:xfrm>
          <a:prstGeom prst="straightConnector1">
            <a:avLst/>
          </a:prstGeom>
          <a:noFill/>
          <a:ln cap="flat" cmpd="sng" w="9525">
            <a:solidFill>
              <a:schemeClr val="dk2"/>
            </a:solidFill>
            <a:prstDash val="solid"/>
            <a:round/>
            <a:headEnd len="med" w="med" type="none"/>
            <a:tailEnd len="med" w="med" type="triangle"/>
          </a:ln>
        </p:spPr>
      </p:cxnSp>
      <p:cxnSp>
        <p:nvCxnSpPr>
          <p:cNvPr id="111" name="Google Shape;111;g13fb12750a5_0_118"/>
          <p:cNvCxnSpPr>
            <a:stCxn id="109" idx="2"/>
          </p:cNvCxnSpPr>
          <p:nvPr/>
        </p:nvCxnSpPr>
        <p:spPr>
          <a:xfrm flipH="1">
            <a:off x="5635800" y="2448713"/>
            <a:ext cx="1509300" cy="1037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
          <p:cNvSpPr txBox="1"/>
          <p:nvPr>
            <p:ph idx="1" type="body"/>
          </p:nvPr>
        </p:nvSpPr>
        <p:spPr>
          <a:xfrm>
            <a:off x="41025" y="32825"/>
            <a:ext cx="8791200" cy="4932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sz="1200"/>
              <a:t>Supervised learning</a:t>
            </a:r>
            <a:r>
              <a:rPr lang="en" sz="1200"/>
              <a:t> is a method used to enable machines to classify/ predict objects , problems or situations based on </a:t>
            </a:r>
            <a:r>
              <a:rPr b="1" lang="en" sz="1200"/>
              <a:t>labeled data</a:t>
            </a:r>
            <a:r>
              <a:rPr lang="en" sz="1200"/>
              <a:t>. </a:t>
            </a:r>
            <a:endParaRPr sz="1200"/>
          </a:p>
          <a:p>
            <a:pPr indent="0" lvl="0" marL="0" rtl="0" algn="l">
              <a:spcBef>
                <a:spcPts val="1200"/>
              </a:spcBef>
              <a:spcAft>
                <a:spcPts val="0"/>
              </a:spcAft>
              <a:buNone/>
            </a:pPr>
            <a:r>
              <a:t/>
            </a:r>
            <a:endParaRPr sz="1350">
              <a:solidFill>
                <a:srgbClr val="444444"/>
              </a:solidFill>
              <a:highlight>
                <a:schemeClr val="lt1"/>
              </a:highlight>
              <a:latin typeface="Georgia"/>
              <a:ea typeface="Georgia"/>
              <a:cs typeface="Georgia"/>
              <a:sym typeface="Georgia"/>
            </a:endParaRPr>
          </a:p>
          <a:p>
            <a:pPr indent="0" lvl="0" marL="0" rtl="0" algn="l">
              <a:spcBef>
                <a:spcPts val="1400"/>
              </a:spcBef>
              <a:spcAft>
                <a:spcPts val="0"/>
              </a:spcAft>
              <a:buNone/>
            </a:pPr>
            <a:r>
              <a:t/>
            </a:r>
            <a:endParaRPr sz="1350">
              <a:solidFill>
                <a:srgbClr val="444444"/>
              </a:solidFill>
              <a:highlight>
                <a:schemeClr val="lt1"/>
              </a:highlight>
              <a:latin typeface="Georgia"/>
              <a:ea typeface="Georgia"/>
              <a:cs typeface="Georgia"/>
              <a:sym typeface="Georgia"/>
            </a:endParaRPr>
          </a:p>
          <a:p>
            <a:pPr indent="0" lvl="0" marL="0" rtl="0" algn="l">
              <a:spcBef>
                <a:spcPts val="1400"/>
              </a:spcBef>
              <a:spcAft>
                <a:spcPts val="0"/>
              </a:spcAft>
              <a:buNone/>
            </a:pPr>
            <a:r>
              <a:t/>
            </a:r>
            <a:endParaRPr sz="1350">
              <a:solidFill>
                <a:srgbClr val="444444"/>
              </a:solidFill>
              <a:highlight>
                <a:schemeClr val="lt1"/>
              </a:highlight>
              <a:latin typeface="Georgia"/>
              <a:ea typeface="Georgia"/>
              <a:cs typeface="Georgia"/>
              <a:sym typeface="Georgia"/>
            </a:endParaRPr>
          </a:p>
          <a:p>
            <a:pPr indent="0" lvl="0" marL="0" rtl="0" algn="l">
              <a:spcBef>
                <a:spcPts val="1400"/>
              </a:spcBef>
              <a:spcAft>
                <a:spcPts val="0"/>
              </a:spcAft>
              <a:buNone/>
            </a:pPr>
            <a:r>
              <a:rPr lang="en" sz="1150">
                <a:solidFill>
                  <a:srgbClr val="444444"/>
                </a:solidFill>
                <a:highlight>
                  <a:schemeClr val="lt1"/>
                </a:highlight>
                <a:latin typeface="Georgia"/>
                <a:ea typeface="Georgia"/>
                <a:cs typeface="Georgia"/>
                <a:sym typeface="Georgia"/>
              </a:rPr>
              <a:t>In </a:t>
            </a:r>
            <a:r>
              <a:rPr b="1" lang="en" sz="1150">
                <a:solidFill>
                  <a:srgbClr val="444444"/>
                </a:solidFill>
                <a:highlight>
                  <a:schemeClr val="lt1"/>
                </a:highlight>
                <a:latin typeface="Georgia"/>
                <a:ea typeface="Georgia"/>
                <a:cs typeface="Georgia"/>
                <a:sym typeface="Georgia"/>
              </a:rPr>
              <a:t>Unsupervised Learning</a:t>
            </a:r>
            <a:r>
              <a:rPr lang="en" sz="1150">
                <a:solidFill>
                  <a:srgbClr val="444444"/>
                </a:solidFill>
                <a:highlight>
                  <a:schemeClr val="lt1"/>
                </a:highlight>
                <a:latin typeface="Georgia"/>
                <a:ea typeface="Georgia"/>
                <a:cs typeface="Georgia"/>
                <a:sym typeface="Georgia"/>
              </a:rPr>
              <a:t>, there is no labeled data and no supervision. The algorithm identifies the patterns within the dataset and learns them. The algorithm groups the data into various clusters based on their density. One example of this type of Machine learning algorithm is the Principle Component Analysis(PCA).</a:t>
            </a:r>
            <a:endParaRPr sz="1150">
              <a:solidFill>
                <a:srgbClr val="444444"/>
              </a:solidFill>
              <a:highlight>
                <a:schemeClr val="lt1"/>
              </a:highlight>
              <a:latin typeface="Georgia"/>
              <a:ea typeface="Georgia"/>
              <a:cs typeface="Georgia"/>
              <a:sym typeface="Georgia"/>
            </a:endParaRPr>
          </a:p>
          <a:p>
            <a:pPr indent="0" lvl="0" marL="0" rtl="0" algn="l">
              <a:spcBef>
                <a:spcPts val="1400"/>
              </a:spcBef>
              <a:spcAft>
                <a:spcPts val="0"/>
              </a:spcAft>
              <a:buNone/>
            </a:pPr>
            <a:r>
              <a:t/>
            </a:r>
            <a:endParaRPr sz="1150">
              <a:solidFill>
                <a:srgbClr val="444444"/>
              </a:solidFill>
              <a:highlight>
                <a:schemeClr val="lt1"/>
              </a:highlight>
              <a:latin typeface="Georgia"/>
              <a:ea typeface="Georgia"/>
              <a:cs typeface="Georgia"/>
              <a:sym typeface="Georgia"/>
            </a:endParaRPr>
          </a:p>
          <a:p>
            <a:pPr indent="0" lvl="0" marL="0" rtl="0" algn="l">
              <a:spcBef>
                <a:spcPts val="1400"/>
              </a:spcBef>
              <a:spcAft>
                <a:spcPts val="0"/>
              </a:spcAft>
              <a:buNone/>
            </a:pPr>
            <a:r>
              <a:t/>
            </a:r>
            <a:endParaRPr sz="1150">
              <a:solidFill>
                <a:srgbClr val="444444"/>
              </a:solidFill>
              <a:highlight>
                <a:schemeClr val="lt1"/>
              </a:highlight>
              <a:latin typeface="Georgia"/>
              <a:ea typeface="Georgia"/>
              <a:cs typeface="Georgia"/>
              <a:sym typeface="Georgia"/>
            </a:endParaRPr>
          </a:p>
          <a:p>
            <a:pPr indent="0" lvl="0" marL="0" rtl="0" algn="l">
              <a:spcBef>
                <a:spcPts val="1400"/>
              </a:spcBef>
              <a:spcAft>
                <a:spcPts val="0"/>
              </a:spcAft>
              <a:buNone/>
            </a:pPr>
            <a:r>
              <a:t/>
            </a:r>
            <a:endParaRPr/>
          </a:p>
          <a:p>
            <a:pPr indent="0" lvl="0" marL="0" rtl="0" algn="l">
              <a:spcBef>
                <a:spcPts val="1400"/>
              </a:spcBef>
              <a:spcAft>
                <a:spcPts val="0"/>
              </a:spcAft>
              <a:buNone/>
            </a:pPr>
            <a:r>
              <a:rPr b="1" lang="en" sz="1100"/>
              <a:t>Reinforcement learning</a:t>
            </a:r>
            <a:r>
              <a:rPr lang="en" sz="1100"/>
              <a:t> is an important type of machine learning  where system learns how to act in an environment by performing actions and seeing the results. </a:t>
            </a:r>
            <a:r>
              <a:rPr lang="en" sz="1050">
                <a:solidFill>
                  <a:srgbClr val="444444"/>
                </a:solidFill>
                <a:highlight>
                  <a:schemeClr val="lt1"/>
                </a:highlight>
                <a:latin typeface="Georgia"/>
                <a:ea typeface="Georgia"/>
                <a:cs typeface="Georgia"/>
                <a:sym typeface="Georgia"/>
              </a:rPr>
              <a:t>The aim of Reinforcement Learning is to direct the agent towards maximizing rewards and reach its goal. This takes place in a dynamic environment where the agent has to chart its way to the goal through a series of trials and errors.</a:t>
            </a:r>
            <a:endParaRPr/>
          </a:p>
        </p:txBody>
      </p:sp>
      <p:pic>
        <p:nvPicPr>
          <p:cNvPr id="117" name="Google Shape;117;p4"/>
          <p:cNvPicPr preferRelativeResize="0"/>
          <p:nvPr/>
        </p:nvPicPr>
        <p:blipFill>
          <a:blip r:embed="rId3">
            <a:alphaModFix/>
          </a:blip>
          <a:stretch>
            <a:fillRect/>
          </a:stretch>
        </p:blipFill>
        <p:spPr>
          <a:xfrm>
            <a:off x="3896600" y="348825"/>
            <a:ext cx="4585699" cy="1546150"/>
          </a:xfrm>
          <a:prstGeom prst="rect">
            <a:avLst/>
          </a:prstGeom>
          <a:noFill/>
          <a:ln>
            <a:noFill/>
          </a:ln>
        </p:spPr>
      </p:pic>
      <p:pic>
        <p:nvPicPr>
          <p:cNvPr id="118" name="Google Shape;118;p4"/>
          <p:cNvPicPr preferRelativeResize="0"/>
          <p:nvPr/>
        </p:nvPicPr>
        <p:blipFill>
          <a:blip r:embed="rId4">
            <a:alphaModFix/>
          </a:blip>
          <a:stretch>
            <a:fillRect/>
          </a:stretch>
        </p:blipFill>
        <p:spPr>
          <a:xfrm>
            <a:off x="383250" y="2666000"/>
            <a:ext cx="1117975" cy="1168325"/>
          </a:xfrm>
          <a:prstGeom prst="rect">
            <a:avLst/>
          </a:prstGeom>
          <a:noFill/>
          <a:ln>
            <a:noFill/>
          </a:ln>
        </p:spPr>
      </p:pic>
      <p:pic>
        <p:nvPicPr>
          <p:cNvPr id="119" name="Google Shape;119;p4"/>
          <p:cNvPicPr preferRelativeResize="0"/>
          <p:nvPr/>
        </p:nvPicPr>
        <p:blipFill>
          <a:blip r:embed="rId5">
            <a:alphaModFix/>
          </a:blip>
          <a:stretch>
            <a:fillRect/>
          </a:stretch>
        </p:blipFill>
        <p:spPr>
          <a:xfrm>
            <a:off x="1746775" y="2705900"/>
            <a:ext cx="1386926" cy="960174"/>
          </a:xfrm>
          <a:prstGeom prst="rect">
            <a:avLst/>
          </a:prstGeom>
          <a:noFill/>
          <a:ln>
            <a:noFill/>
          </a:ln>
        </p:spPr>
      </p:pic>
      <p:pic>
        <p:nvPicPr>
          <p:cNvPr id="120" name="Google Shape;120;p4"/>
          <p:cNvPicPr preferRelativeResize="0"/>
          <p:nvPr/>
        </p:nvPicPr>
        <p:blipFill>
          <a:blip r:embed="rId6">
            <a:alphaModFix/>
          </a:blip>
          <a:stretch>
            <a:fillRect/>
          </a:stretch>
        </p:blipFill>
        <p:spPr>
          <a:xfrm>
            <a:off x="3501850" y="2666000"/>
            <a:ext cx="1996454" cy="1168325"/>
          </a:xfrm>
          <a:prstGeom prst="rect">
            <a:avLst/>
          </a:prstGeom>
          <a:noFill/>
          <a:ln>
            <a:noFill/>
          </a:ln>
        </p:spPr>
      </p:pic>
      <p:pic>
        <p:nvPicPr>
          <p:cNvPr id="121" name="Google Shape;121;p4"/>
          <p:cNvPicPr preferRelativeResize="0"/>
          <p:nvPr/>
        </p:nvPicPr>
        <p:blipFill rotWithShape="1">
          <a:blip r:embed="rId7">
            <a:alphaModFix/>
          </a:blip>
          <a:srcRect b="-8475" l="0" r="-14823" t="3708"/>
          <a:stretch/>
        </p:blipFill>
        <p:spPr>
          <a:xfrm>
            <a:off x="6496400" y="2779750"/>
            <a:ext cx="2590125" cy="1220025"/>
          </a:xfrm>
          <a:prstGeom prst="rect">
            <a:avLst/>
          </a:prstGeom>
          <a:noFill/>
          <a:ln>
            <a:noFill/>
          </a:ln>
        </p:spPr>
      </p:pic>
      <p:cxnSp>
        <p:nvCxnSpPr>
          <p:cNvPr id="122" name="Google Shape;122;p4"/>
          <p:cNvCxnSpPr/>
          <p:nvPr/>
        </p:nvCxnSpPr>
        <p:spPr>
          <a:xfrm flipH="1" rot="10800000">
            <a:off x="6078675" y="3511125"/>
            <a:ext cx="689100" cy="459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ph type="title"/>
          </p:nvPr>
        </p:nvSpPr>
        <p:spPr>
          <a:xfrm>
            <a:off x="311700" y="57425"/>
            <a:ext cx="8520600" cy="63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Linear Regression</a:t>
            </a:r>
            <a:endParaRPr/>
          </a:p>
        </p:txBody>
      </p:sp>
      <p:sp>
        <p:nvSpPr>
          <p:cNvPr id="128" name="Google Shape;128;p5"/>
          <p:cNvSpPr txBox="1"/>
          <p:nvPr>
            <p:ph idx="1" type="body"/>
          </p:nvPr>
        </p:nvSpPr>
        <p:spPr>
          <a:xfrm>
            <a:off x="213275" y="689225"/>
            <a:ext cx="8619000" cy="433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sz="1200"/>
              <a:t>Linear Regression is one of the most well known and understood algorithms in the field of statistics. </a:t>
            </a:r>
            <a:endParaRPr b="1" sz="1200"/>
          </a:p>
          <a:p>
            <a:pPr indent="0" lvl="0" marL="0" rtl="0" algn="l">
              <a:lnSpc>
                <a:spcPct val="115000"/>
              </a:lnSpc>
              <a:spcBef>
                <a:spcPts val="1200"/>
              </a:spcBef>
              <a:spcAft>
                <a:spcPts val="1200"/>
              </a:spcAft>
              <a:buSzPts val="1800"/>
              <a:buNone/>
            </a:pPr>
            <a:r>
              <a:rPr b="1" lang="en" sz="1200"/>
              <a:t>To find this equation for our data, we need to find slope(m) and coefficient(c).</a:t>
            </a:r>
            <a:endParaRPr b="1" sz="1200"/>
          </a:p>
        </p:txBody>
      </p:sp>
      <p:pic>
        <p:nvPicPr>
          <p:cNvPr id="129" name="Google Shape;129;p5"/>
          <p:cNvPicPr preferRelativeResize="0"/>
          <p:nvPr/>
        </p:nvPicPr>
        <p:blipFill>
          <a:blip r:embed="rId3">
            <a:alphaModFix/>
          </a:blip>
          <a:stretch>
            <a:fillRect/>
          </a:stretch>
        </p:blipFill>
        <p:spPr>
          <a:xfrm>
            <a:off x="465725" y="1424575"/>
            <a:ext cx="3594924" cy="1346400"/>
          </a:xfrm>
          <a:prstGeom prst="rect">
            <a:avLst/>
          </a:prstGeom>
          <a:noFill/>
          <a:ln>
            <a:noFill/>
          </a:ln>
        </p:spPr>
      </p:pic>
      <p:pic>
        <p:nvPicPr>
          <p:cNvPr id="130" name="Google Shape;130;p5"/>
          <p:cNvPicPr preferRelativeResize="0"/>
          <p:nvPr/>
        </p:nvPicPr>
        <p:blipFill>
          <a:blip r:embed="rId4">
            <a:alphaModFix/>
          </a:blip>
          <a:stretch>
            <a:fillRect/>
          </a:stretch>
        </p:blipFill>
        <p:spPr>
          <a:xfrm>
            <a:off x="4593875" y="1424575"/>
            <a:ext cx="4012723" cy="1455950"/>
          </a:xfrm>
          <a:prstGeom prst="rect">
            <a:avLst/>
          </a:prstGeom>
          <a:noFill/>
          <a:ln>
            <a:noFill/>
          </a:ln>
        </p:spPr>
      </p:pic>
      <p:pic>
        <p:nvPicPr>
          <p:cNvPr id="131" name="Google Shape;131;p5"/>
          <p:cNvPicPr preferRelativeResize="0"/>
          <p:nvPr/>
        </p:nvPicPr>
        <p:blipFill>
          <a:blip r:embed="rId5">
            <a:alphaModFix/>
          </a:blip>
          <a:stretch>
            <a:fillRect/>
          </a:stretch>
        </p:blipFill>
        <p:spPr>
          <a:xfrm>
            <a:off x="465725" y="2880525"/>
            <a:ext cx="7155174" cy="2139799"/>
          </a:xfrm>
          <a:prstGeom prst="rect">
            <a:avLst/>
          </a:prstGeom>
          <a:noFill/>
          <a:ln>
            <a:noFill/>
          </a:ln>
        </p:spPr>
      </p:pic>
      <p:sp>
        <p:nvSpPr>
          <p:cNvPr id="132" name="Google Shape;132;p5"/>
          <p:cNvSpPr txBox="1"/>
          <p:nvPr/>
        </p:nvSpPr>
        <p:spPr>
          <a:xfrm>
            <a:off x="430325" y="2972700"/>
            <a:ext cx="226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(Mean of x) xi=3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(Mean of y) yi=2.8</a:t>
            </a:r>
            <a:endParaRPr>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13fb12750a5_0_197"/>
          <p:cNvSpPr txBox="1"/>
          <p:nvPr>
            <p:ph idx="1" type="body"/>
          </p:nvPr>
        </p:nvSpPr>
        <p:spPr>
          <a:xfrm>
            <a:off x="311700" y="229150"/>
            <a:ext cx="8520600" cy="443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pic>
        <p:nvPicPr>
          <p:cNvPr id="138" name="Google Shape;138;g13fb12750a5_0_197"/>
          <p:cNvPicPr preferRelativeResize="0"/>
          <p:nvPr/>
        </p:nvPicPr>
        <p:blipFill>
          <a:blip r:embed="rId3">
            <a:alphaModFix/>
          </a:blip>
          <a:stretch>
            <a:fillRect/>
          </a:stretch>
        </p:blipFill>
        <p:spPr>
          <a:xfrm>
            <a:off x="311700" y="229150"/>
            <a:ext cx="3002451" cy="1498474"/>
          </a:xfrm>
          <a:prstGeom prst="rect">
            <a:avLst/>
          </a:prstGeom>
          <a:noFill/>
          <a:ln>
            <a:noFill/>
          </a:ln>
        </p:spPr>
      </p:pic>
      <p:pic>
        <p:nvPicPr>
          <p:cNvPr id="139" name="Google Shape;139;g13fb12750a5_0_197"/>
          <p:cNvPicPr preferRelativeResize="0"/>
          <p:nvPr/>
        </p:nvPicPr>
        <p:blipFill>
          <a:blip r:embed="rId4">
            <a:alphaModFix/>
          </a:blip>
          <a:stretch>
            <a:fillRect/>
          </a:stretch>
        </p:blipFill>
        <p:spPr>
          <a:xfrm>
            <a:off x="4273950" y="73275"/>
            <a:ext cx="3305000" cy="1772476"/>
          </a:xfrm>
          <a:prstGeom prst="rect">
            <a:avLst/>
          </a:prstGeom>
          <a:noFill/>
          <a:ln>
            <a:noFill/>
          </a:ln>
        </p:spPr>
      </p:pic>
      <p:pic>
        <p:nvPicPr>
          <p:cNvPr id="140" name="Google Shape;140;g13fb12750a5_0_197"/>
          <p:cNvPicPr preferRelativeResize="0"/>
          <p:nvPr/>
        </p:nvPicPr>
        <p:blipFill>
          <a:blip r:embed="rId5">
            <a:alphaModFix/>
          </a:blip>
          <a:stretch>
            <a:fillRect/>
          </a:stretch>
        </p:blipFill>
        <p:spPr>
          <a:xfrm>
            <a:off x="3651250" y="2116450"/>
            <a:ext cx="5439251" cy="1821150"/>
          </a:xfrm>
          <a:prstGeom prst="rect">
            <a:avLst/>
          </a:prstGeom>
          <a:noFill/>
          <a:ln>
            <a:noFill/>
          </a:ln>
        </p:spPr>
      </p:pic>
      <p:sp>
        <p:nvSpPr>
          <p:cNvPr id="141" name="Google Shape;141;g13fb12750a5_0_197"/>
          <p:cNvSpPr txBox="1"/>
          <p:nvPr/>
        </p:nvSpPr>
        <p:spPr>
          <a:xfrm>
            <a:off x="344550" y="3445400"/>
            <a:ext cx="25512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latin typeface="Open Sans"/>
                <a:ea typeface="Open Sans"/>
                <a:cs typeface="Open Sans"/>
                <a:sym typeface="Open Sans"/>
              </a:rPr>
              <a:t>Now let’s predict the values of y using  x ={1,2,3,4,5}</a:t>
            </a: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